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notesMasterIdLst>
    <p:notesMasterId r:id="rId62"/>
  </p:notesMasterIdLst>
  <p:sldSz cx="14630400" cy="8229600"/>
  <p:notesSz cx="8229600" cy="14630400"/>
  <p:embeddedFontLst>
    <p:embeddedFont>
      <p:font typeface="Readex Pro"/>
      <p:regular r:id="rId67"/>
    </p:embeddedFont>
    <p:embeddedFont>
      <p:font typeface="Readex Pro"/>
      <p:regular r:id="rId68"/>
    </p:embeddedFont>
    <p:embeddedFont>
      <p:font typeface="Roboto"/>
      <p:regular r:id="rId69"/>
    </p:embeddedFont>
    <p:embeddedFont>
      <p:font typeface="Roboto"/>
      <p:regular r:id="rId70"/>
    </p:embeddedFont>
    <p:embeddedFont>
      <p:font typeface="Roboto"/>
      <p:regular r:id="rId71"/>
    </p:embeddedFont>
    <p:embeddedFont>
      <p:font typeface="Roboto"/>
      <p:regular r:id="rId7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openxmlformats.org/officeDocument/2006/relationships/font" Target="fonts/font1.fntdata"/><Relationship Id="rId68" Type="http://schemas.openxmlformats.org/officeDocument/2006/relationships/font" Target="fonts/font2.fntdata"/><Relationship Id="rId69" Type="http://schemas.openxmlformats.org/officeDocument/2006/relationships/font" Target="fonts/font3.fntdata"/><Relationship Id="rId70" Type="http://schemas.openxmlformats.org/officeDocument/2006/relationships/font" Target="fonts/font4.fntdata"/><Relationship Id="rId71" Type="http://schemas.openxmlformats.org/officeDocument/2006/relationships/font" Target="fonts/font5.fntdata"/><Relationship Id="rId7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svg"/><Relationship Id="rId3" Type="http://schemas.openxmlformats.org/officeDocument/2006/relationships/image" Target="../media/image-20-3.png"/><Relationship Id="rId4" Type="http://schemas.openxmlformats.org/officeDocument/2006/relationships/image" Target="../media/image-20-4.svg"/><Relationship Id="rId5" Type="http://schemas.openxmlformats.org/officeDocument/2006/relationships/image" Target="../media/image-20-5.png"/><Relationship Id="rId6" Type="http://schemas.openxmlformats.org/officeDocument/2006/relationships/image" Target="../media/image-20-6.svg"/><Relationship Id="rId7" Type="http://schemas.openxmlformats.org/officeDocument/2006/relationships/slideLayout" Target="../slideLayouts/slideLayout21.xml"/><Relationship Id="rId8"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svg"/><Relationship Id="rId3" Type="http://schemas.openxmlformats.org/officeDocument/2006/relationships/image" Target="../media/image-28-3.png"/><Relationship Id="rId4" Type="http://schemas.openxmlformats.org/officeDocument/2006/relationships/image" Target="../media/image-28-4.svg"/><Relationship Id="rId5" Type="http://schemas.openxmlformats.org/officeDocument/2006/relationships/image" Target="../media/image-28-5.png"/><Relationship Id="rId6" Type="http://schemas.openxmlformats.org/officeDocument/2006/relationships/image" Target="../media/image-28-6.svg"/><Relationship Id="rId7" Type="http://schemas.openxmlformats.org/officeDocument/2006/relationships/slideLayout" Target="../slideLayouts/slideLayout29.xml"/><Relationship Id="rId8"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slideLayout" Target="../slideLayouts/slideLayout34.xml"/><Relationship Id="rId5"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slideLayout" Target="../slideLayouts/slideLayout35.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slideLayout" Target="../slideLayouts/slideLayout39.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svg"/><Relationship Id="rId3" Type="http://schemas.openxmlformats.org/officeDocument/2006/relationships/image" Target="../media/image-40-3.png"/><Relationship Id="rId4" Type="http://schemas.openxmlformats.org/officeDocument/2006/relationships/image" Target="../media/image-40-4.svg"/><Relationship Id="rId5" Type="http://schemas.openxmlformats.org/officeDocument/2006/relationships/image" Target="../media/image-40-5.png"/><Relationship Id="rId6" Type="http://schemas.openxmlformats.org/officeDocument/2006/relationships/image" Target="../media/image-40-6.svg"/><Relationship Id="rId7" Type="http://schemas.openxmlformats.org/officeDocument/2006/relationships/slideLayout" Target="../slideLayouts/slideLayout41.xml"/><Relationship Id="rId8"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svg"/><Relationship Id="rId3" Type="http://schemas.openxmlformats.org/officeDocument/2006/relationships/image" Target="../media/image-48-3.png"/><Relationship Id="rId4" Type="http://schemas.openxmlformats.org/officeDocument/2006/relationships/image" Target="../media/image-48-4.svg"/><Relationship Id="rId5" Type="http://schemas.openxmlformats.org/officeDocument/2006/relationships/image" Target="../media/image-48-5.png"/><Relationship Id="rId6" Type="http://schemas.openxmlformats.org/officeDocument/2006/relationships/image" Target="../media/image-48-6.svg"/><Relationship Id="rId7" Type="http://schemas.openxmlformats.org/officeDocument/2006/relationships/slideLayout" Target="../slideLayouts/slideLayout49.xml"/><Relationship Id="rId8"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image" Target="../media/image-52-5.png"/><Relationship Id="rId6" Type="http://schemas.openxmlformats.org/officeDocument/2006/relationships/slideLayout" Target="../slideLayouts/slideLayout53.xml"/><Relationship Id="rId7"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svg"/><Relationship Id="rId3" Type="http://schemas.openxmlformats.org/officeDocument/2006/relationships/image" Target="../media/image-54-3.png"/><Relationship Id="rId4" Type="http://schemas.openxmlformats.org/officeDocument/2006/relationships/image" Target="../media/image-54-4.svg"/><Relationship Id="rId5" Type="http://schemas.openxmlformats.org/officeDocument/2006/relationships/image" Target="../media/image-54-5.png"/><Relationship Id="rId6" Type="http://schemas.openxmlformats.org/officeDocument/2006/relationships/image" Target="../media/image-54-6.svg"/><Relationship Id="rId7" Type="http://schemas.openxmlformats.org/officeDocument/2006/relationships/slideLayout" Target="../slideLayouts/slideLayout55.xml"/><Relationship Id="rId8"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png"/><Relationship Id="rId4" Type="http://schemas.openxmlformats.org/officeDocument/2006/relationships/image" Target="../media/image-60-4.png"/><Relationship Id="rId5" Type="http://schemas.openxmlformats.org/officeDocument/2006/relationships/slideLayout" Target="../slideLayouts/slideLayout61.xml"/><Relationship Id="rId6"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55094" y="620078"/>
            <a:ext cx="13120211" cy="1348264"/>
          </a:xfrm>
          <a:prstGeom prst="rect">
            <a:avLst/>
          </a:prstGeom>
          <a:noFill/>
          <a:ln/>
        </p:spPr>
        <p:txBody>
          <a:bodyPr wrap="square" lIns="0" tIns="0" rIns="0" bIns="0" rtlCol="0" anchor="t"/>
          <a:lstStyle/>
          <a:p>
            <a:pPr algn="l" indent="0" marL="0">
              <a:lnSpc>
                <a:spcPts val="5300"/>
              </a:lnSpc>
              <a:buNone/>
            </a:pPr>
            <a:r>
              <a:rPr lang="en-US" sz="4200" dirty="0">
                <a:solidFill>
                  <a:srgbClr val="1B1B27"/>
                </a:solidFill>
                <a:latin typeface="Readex Pro" pitchFamily="34" charset="0"/>
                <a:ea typeface="Readex Pro" pitchFamily="34" charset="-122"/>
                <a:cs typeface="Readex Pro" pitchFamily="34" charset="-120"/>
              </a:rPr>
              <a:t>Gemini's Menomic Recursion: A 4-Loop Forensic Analysis</a:t>
            </a:r>
            <a:endParaRPr lang="en-US" sz="4200" dirty="0"/>
          </a:p>
        </p:txBody>
      </p:sp>
      <p:sp>
        <p:nvSpPr>
          <p:cNvPr id="5" name="Text 2"/>
          <p:cNvSpPr/>
          <p:nvPr/>
        </p:nvSpPr>
        <p:spPr>
          <a:xfrm>
            <a:off x="755094" y="2291953"/>
            <a:ext cx="13120211" cy="1725811"/>
          </a:xfrm>
          <a:prstGeom prst="rect">
            <a:avLst/>
          </a:prstGeom>
          <a:noFill/>
          <a:ln/>
        </p:spPr>
        <p:txBody>
          <a:bodyPr wrap="squar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In the evolving landscape of generative AI development, we document a critical investigation into recursive failure patterns within Google's Gemini API integration. This technical deep-dive examines a sophisticated React-based conversational interface that exposed fundamental disconnects between AI model behavior and actual system state. Over four iterative loops, the model generated increasingly sophisticated hallucinations while the underlying codebase remained syntactically sound—a phenomenon we term "menomic recursion denial."</a:t>
            </a:r>
            <a:endParaRPr lang="en-US" sz="1650" dirty="0"/>
          </a:p>
        </p:txBody>
      </p:sp>
      <p:sp>
        <p:nvSpPr>
          <p:cNvPr id="6" name="Text 3"/>
          <p:cNvSpPr/>
          <p:nvPr/>
        </p:nvSpPr>
        <p:spPr>
          <a:xfrm>
            <a:off x="755094" y="4260413"/>
            <a:ext cx="13120211" cy="1725811"/>
          </a:xfrm>
          <a:prstGeom prst="rect">
            <a:avLst/>
          </a:prstGeom>
          <a:noFill/>
          <a:ln/>
        </p:spPr>
        <p:txBody>
          <a:bodyPr wrap="squar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The investigation centers on a complex architectural implementation combining three modal components (StructuralCoherenceModal, UnifiedFieldModal, UnifieldimensionsModal) with a streaming chat interface leveraging Google's Generative AI SDK. What emerged was not a simple bug hunt, but a forensic examination of how large language models can construct elaborate diagnostic narratives divorced from empirical reality. The model's insistence on "empty modules causing token ','" persisted through multiple validation cycles, despite tool-confirmed parse success and zero syntax errors.</a:t>
            </a:r>
            <a:endParaRPr lang="en-US" sz="1650" dirty="0"/>
          </a:p>
        </p:txBody>
      </p:sp>
      <p:sp>
        <p:nvSpPr>
          <p:cNvPr id="7" name="Text 4"/>
          <p:cNvSpPr/>
          <p:nvPr/>
        </p:nvSpPr>
        <p:spPr>
          <a:xfrm>
            <a:off x="755094" y="6228874"/>
            <a:ext cx="13120211" cy="1380649"/>
          </a:xfrm>
          <a:prstGeom prst="rect">
            <a:avLst/>
          </a:prstGeom>
          <a:noFill/>
          <a:ln/>
        </p:spPr>
        <p:txBody>
          <a:bodyPr wrap="squar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This document reconstructs the investigative journey, analyzing each loop's claims against verifiable system state, documenting the true API drift that existed beneath the model's phantom diagnostics, and extracting architectural principles for debugging AI-integrated systems. The findings reveal critical insights about token waste, diagnostic reliability, and the necessity of independent verification tooling when working with generative models as development assistants.</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4844" y="514469"/>
            <a:ext cx="7857053" cy="584716"/>
          </a:xfrm>
          <a:prstGeom prst="rect">
            <a:avLst/>
          </a:prstGeom>
          <a:noFill/>
          <a:ln/>
        </p:spPr>
        <p:txBody>
          <a:bodyPr wrap="none" lIns="0" tIns="0" rIns="0" bIns="0" rtlCol="0" anchor="t"/>
          <a:lstStyle/>
          <a:p>
            <a:pPr algn="l" indent="0" marL="0">
              <a:lnSpc>
                <a:spcPts val="4600"/>
              </a:lnSpc>
              <a:buNone/>
            </a:pPr>
            <a:r>
              <a:rPr lang="en-US" sz="3650" dirty="0">
                <a:solidFill>
                  <a:srgbClr val="1B1B27"/>
                </a:solidFill>
                <a:latin typeface="Readex Pro" pitchFamily="34" charset="0"/>
                <a:ea typeface="Readex Pro" pitchFamily="34" charset="-122"/>
                <a:cs typeface="Readex Pro" pitchFamily="34" charset="-120"/>
              </a:rPr>
              <a:t>Polish Layer: UI/UX Enhancements</a:t>
            </a:r>
            <a:endParaRPr lang="en-US" sz="3650" dirty="0"/>
          </a:p>
        </p:txBody>
      </p:sp>
      <p:sp>
        <p:nvSpPr>
          <p:cNvPr id="3" name="Shape 1"/>
          <p:cNvSpPr/>
          <p:nvPr/>
        </p:nvSpPr>
        <p:spPr>
          <a:xfrm>
            <a:off x="654844" y="1473279"/>
            <a:ext cx="4315539" cy="2021086"/>
          </a:xfrm>
          <a:prstGeom prst="roundRect">
            <a:avLst>
              <a:gd name="adj" fmla="val 3888"/>
            </a:avLst>
          </a:prstGeom>
          <a:solidFill>
            <a:srgbClr val="FFFFFF">
              <a:alpha val="95000"/>
            </a:srgbClr>
          </a:solidFill>
          <a:ln w="22860">
            <a:solidFill>
              <a:srgbClr val="C7C7D0"/>
            </a:solidFill>
            <a:prstDash val="solid"/>
          </a:ln>
        </p:spPr>
      </p:sp>
      <p:sp>
        <p:nvSpPr>
          <p:cNvPr id="4" name="Text 2"/>
          <p:cNvSpPr/>
          <p:nvPr/>
        </p:nvSpPr>
        <p:spPr>
          <a:xfrm>
            <a:off x="864751" y="1683187"/>
            <a:ext cx="2338626" cy="292298"/>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Cyan Hover States</a:t>
            </a:r>
            <a:endParaRPr lang="en-US" sz="1800" dirty="0"/>
          </a:p>
        </p:txBody>
      </p:sp>
      <p:sp>
        <p:nvSpPr>
          <p:cNvPr id="5" name="Text 3"/>
          <p:cNvSpPr/>
          <p:nvPr/>
        </p:nvSpPr>
        <p:spPr>
          <a:xfrm>
            <a:off x="864751" y="2087642"/>
            <a:ext cx="3895725"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Source links transition from cyan-400 to lime-300 on hover, with underline appearance providing tactile feedback for grounding metadata exploration</a:t>
            </a:r>
            <a:endParaRPr lang="en-US" sz="1450" dirty="0"/>
          </a:p>
        </p:txBody>
      </p:sp>
      <p:sp>
        <p:nvSpPr>
          <p:cNvPr id="6" name="Shape 4"/>
          <p:cNvSpPr/>
          <p:nvPr/>
        </p:nvSpPr>
        <p:spPr>
          <a:xfrm>
            <a:off x="5157430" y="1473279"/>
            <a:ext cx="4315539" cy="2021086"/>
          </a:xfrm>
          <a:prstGeom prst="roundRect">
            <a:avLst>
              <a:gd name="adj" fmla="val 3888"/>
            </a:avLst>
          </a:prstGeom>
          <a:solidFill>
            <a:srgbClr val="FFFFFF">
              <a:alpha val="95000"/>
            </a:srgbClr>
          </a:solidFill>
          <a:ln w="22860">
            <a:solidFill>
              <a:srgbClr val="C7C7D0"/>
            </a:solidFill>
            <a:prstDash val="solid"/>
          </a:ln>
        </p:spPr>
      </p:sp>
      <p:sp>
        <p:nvSpPr>
          <p:cNvPr id="7" name="Text 5"/>
          <p:cNvSpPr/>
          <p:nvPr/>
        </p:nvSpPr>
        <p:spPr>
          <a:xfrm>
            <a:off x="5367337" y="1683187"/>
            <a:ext cx="2389227" cy="292298"/>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Error Fade Animation</a:t>
            </a:r>
            <a:endParaRPr lang="en-US" sz="1800" dirty="0"/>
          </a:p>
        </p:txBody>
      </p:sp>
      <p:sp>
        <p:nvSpPr>
          <p:cNvPr id="8" name="Text 6"/>
          <p:cNvSpPr/>
          <p:nvPr/>
        </p:nvSpPr>
        <p:spPr>
          <a:xfrm>
            <a:off x="5367337" y="2087642"/>
            <a:ext cx="3895725"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Error messages display with 5-second auto-fade using CSS animations, reducing visual clutter while maintaining accessibility through ARIA alerts</a:t>
            </a:r>
            <a:endParaRPr lang="en-US" sz="1450" dirty="0"/>
          </a:p>
        </p:txBody>
      </p:sp>
      <p:sp>
        <p:nvSpPr>
          <p:cNvPr id="9" name="Shape 7"/>
          <p:cNvSpPr/>
          <p:nvPr/>
        </p:nvSpPr>
        <p:spPr>
          <a:xfrm>
            <a:off x="9660017" y="1473279"/>
            <a:ext cx="4315539" cy="2021086"/>
          </a:xfrm>
          <a:prstGeom prst="roundRect">
            <a:avLst>
              <a:gd name="adj" fmla="val 3888"/>
            </a:avLst>
          </a:prstGeom>
          <a:solidFill>
            <a:srgbClr val="FFFFFF">
              <a:alpha val="95000"/>
            </a:srgbClr>
          </a:solidFill>
          <a:ln w="22860">
            <a:solidFill>
              <a:srgbClr val="C7C7D0"/>
            </a:solidFill>
            <a:prstDash val="solid"/>
          </a:ln>
        </p:spPr>
      </p:sp>
      <p:sp>
        <p:nvSpPr>
          <p:cNvPr id="10" name="Text 8"/>
          <p:cNvSpPr/>
          <p:nvPr/>
        </p:nvSpPr>
        <p:spPr>
          <a:xfrm>
            <a:off x="9869924" y="1683187"/>
            <a:ext cx="2590324" cy="292298"/>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Accessibility Attributes</a:t>
            </a:r>
            <a:endParaRPr lang="en-US" sz="1800" dirty="0"/>
          </a:p>
        </p:txBody>
      </p:sp>
      <p:sp>
        <p:nvSpPr>
          <p:cNvPr id="11" name="Text 9"/>
          <p:cNvSpPr/>
          <p:nvPr/>
        </p:nvSpPr>
        <p:spPr>
          <a:xfrm>
            <a:off x="9869924" y="2087642"/>
            <a:ext cx="3895725"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ARIA labels on input fields and buttons, role="alert" on errors, semantic HTML structure enabling screen reader navigation through conversation flow</a:t>
            </a:r>
            <a:endParaRPr lang="en-US" sz="1450" dirty="0"/>
          </a:p>
        </p:txBody>
      </p:sp>
      <p:sp>
        <p:nvSpPr>
          <p:cNvPr id="12" name="Text 10"/>
          <p:cNvSpPr/>
          <p:nvPr/>
        </p:nvSpPr>
        <p:spPr>
          <a:xfrm>
            <a:off x="654844" y="3704749"/>
            <a:ext cx="13320712"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Beyond the core functional fixes, the implementation includes a polish layer addressing user experience refinement and accessibility compliance. The cyan-to-lime hover transition on grounding source links serves both aesthetic and functional purposes: it maintains visual consistency with the overall "blueprint" theme while providing clear interactive affordance. The 300ms transition duration creates smooth state changes without feeling sluggish, following Material Design animation principles adapted for the cyberpunk aesthetic.</a:t>
            </a:r>
            <a:endParaRPr lang="en-US" sz="1450" dirty="0"/>
          </a:p>
        </p:txBody>
      </p:sp>
      <p:sp>
        <p:nvSpPr>
          <p:cNvPr id="13" name="Text 11"/>
          <p:cNvSpPr/>
          <p:nvPr/>
        </p:nvSpPr>
        <p:spPr>
          <a:xfrm>
            <a:off x="654844" y="5111948"/>
            <a:ext cx="13320712"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error fade implementation uses a combination of React useEffect for timer management and CSS animations for visual execution. Errors remain visible for 5 seconds—long enough for users to read and comprehend the message, short enough to avoid permanent UI clutter. The fade itself uses opacity transition with ease-out timing, creating a gentle dismissal that doesn't jar focus. This approach balances error visibility with interface cleanliness, particularly important in conversational UIs where multiple rapid interactions may occur.</a:t>
            </a:r>
            <a:endParaRPr lang="en-US" sz="1450" dirty="0"/>
          </a:p>
        </p:txBody>
      </p:sp>
      <p:sp>
        <p:nvSpPr>
          <p:cNvPr id="14" name="Text 12"/>
          <p:cNvSpPr/>
          <p:nvPr/>
        </p:nvSpPr>
        <p:spPr>
          <a:xfrm>
            <a:off x="654844" y="6519148"/>
            <a:ext cx="13320712" cy="1196816"/>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Accessibility considerations permeate the implementation despite its visual complexity. The chat input includes explicit aria-label attributes, the send button provides semantic labeling, and error containers use role="alert" to trigger screen reader announcements. The message container maintains proper focus management, scrolling new messages into view while respecting user-initiated scroll positions. This accessibility-first approach ensures the sophisticated visual design doesn't create barriers for users relying on assistive technologies.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72095" y="339447"/>
            <a:ext cx="7035165"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eadex Pro" pitchFamily="34" charset="0"/>
                <a:ea typeface="Readex Pro" pitchFamily="34" charset="-122"/>
                <a:cs typeface="Readex Pro" pitchFamily="34" charset="-120"/>
              </a:rPr>
              <a:t>Modal Integration: Architectural Context Layers</a:t>
            </a:r>
            <a:endParaRPr lang="en-US" sz="2400" dirty="0"/>
          </a:p>
        </p:txBody>
      </p:sp>
      <p:sp>
        <p:nvSpPr>
          <p:cNvPr id="3" name="Text 1"/>
          <p:cNvSpPr/>
          <p:nvPr/>
        </p:nvSpPr>
        <p:spPr>
          <a:xfrm>
            <a:off x="2742128" y="3001089"/>
            <a:ext cx="1966198" cy="192881"/>
          </a:xfrm>
          <a:prstGeom prst="rect">
            <a:avLst/>
          </a:prstGeom>
          <a:noFill/>
          <a:ln/>
        </p:spPr>
        <p:txBody>
          <a:bodyPr wrap="none" lIns="0" tIns="0" rIns="0" bIns="0" rtlCol="0" anchor="t"/>
          <a:lstStyle/>
          <a:p>
            <a:pPr algn="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StructuralCoherenceModal</a:t>
            </a:r>
            <a:endParaRPr lang="en-US" sz="1200" dirty="0"/>
          </a:p>
        </p:txBody>
      </p:sp>
      <p:sp>
        <p:nvSpPr>
          <p:cNvPr id="4" name="Text 2"/>
          <p:cNvSpPr/>
          <p:nvPr/>
        </p:nvSpPr>
        <p:spPr>
          <a:xfrm>
            <a:off x="572095" y="3268028"/>
            <a:ext cx="4136231" cy="395049"/>
          </a:xfrm>
          <a:prstGeom prst="rect">
            <a:avLst/>
          </a:prstGeom>
          <a:noFill/>
          <a:ln/>
        </p:spPr>
        <p:txBody>
          <a:bodyPr wrap="square" lIns="0" tIns="0" rIns="0" bIns="0" rtlCol="0" anchor="t"/>
          <a:lstStyle/>
          <a:p>
            <a:pPr algn="r" indent="0" marL="0">
              <a:lnSpc>
                <a:spcPts val="1550"/>
              </a:lnSpc>
              <a:buNone/>
            </a:pPr>
            <a:r>
              <a:rPr lang="en-US" sz="950" dirty="0">
                <a:solidFill>
                  <a:srgbClr val="3C3939"/>
                </a:solidFill>
                <a:latin typeface="Roboto" pitchFamily="34" charset="0"/>
                <a:ea typeface="Roboto" pitchFamily="34" charset="-122"/>
                <a:cs typeface="Roboto" pitchFamily="34" charset="-120"/>
              </a:rPr>
              <a:t>Cyan-themed visualization of lawful recursion versus slipknot entropy, providing diagnostic overlay for conversation coherence auditing</a:t>
            </a:r>
            <a:endParaRPr lang="en-US" sz="950" dirty="0"/>
          </a:p>
        </p:txBody>
      </p:sp>
      <p:pic>
        <p:nvPicPr>
          <p:cNvPr id="5" name="Image 0" descr="preencoded.png">    </p:cNvPr>
          <p:cNvPicPr>
            <a:picLocks noChangeAspect="1"/>
          </p:cNvPicPr>
          <p:nvPr/>
        </p:nvPicPr>
        <p:blipFill>
          <a:blip r:embed="rId1"/>
          <a:stretch>
            <a:fillRect/>
          </a:stretch>
        </p:blipFill>
        <p:spPr>
          <a:xfrm>
            <a:off x="4955143" y="972026"/>
            <a:ext cx="4720114" cy="4720114"/>
          </a:xfrm>
          <a:prstGeom prst="rect">
            <a:avLst/>
          </a:prstGeom>
        </p:spPr>
      </p:pic>
      <p:sp>
        <p:nvSpPr>
          <p:cNvPr id="6" name="Text 3"/>
          <p:cNvSpPr/>
          <p:nvPr/>
        </p:nvSpPr>
        <p:spPr>
          <a:xfrm>
            <a:off x="5570696" y="3216592"/>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1</a:t>
            </a:r>
            <a:endParaRPr lang="en-US" sz="1450" dirty="0"/>
          </a:p>
        </p:txBody>
      </p:sp>
      <p:sp>
        <p:nvSpPr>
          <p:cNvPr id="7" name="Text 4"/>
          <p:cNvSpPr/>
          <p:nvPr/>
        </p:nvSpPr>
        <p:spPr>
          <a:xfrm>
            <a:off x="9860399" y="1774746"/>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UnifiedFieldModal</a:t>
            </a:r>
            <a:endParaRPr lang="en-US" sz="1200" dirty="0"/>
          </a:p>
        </p:txBody>
      </p:sp>
      <p:sp>
        <p:nvSpPr>
          <p:cNvPr id="8" name="Text 5"/>
          <p:cNvSpPr/>
          <p:nvPr/>
        </p:nvSpPr>
        <p:spPr>
          <a:xfrm>
            <a:off x="9860399" y="2041684"/>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Prismatic substrate mapping exploring logos-as-sentence relationships and grapheme-particle equivalence frameworks</a:t>
            </a:r>
            <a:endParaRPr lang="en-US" sz="950" dirty="0"/>
          </a:p>
        </p:txBody>
      </p:sp>
      <p:pic>
        <p:nvPicPr>
          <p:cNvPr id="9" name="Image 1" descr="preencoded.png">    </p:cNvPr>
          <p:cNvPicPr>
            <a:picLocks noChangeAspect="1"/>
          </p:cNvPicPr>
          <p:nvPr/>
        </p:nvPicPr>
        <p:blipFill>
          <a:blip r:embed="rId2"/>
          <a:stretch>
            <a:fillRect/>
          </a:stretch>
        </p:blipFill>
        <p:spPr>
          <a:xfrm>
            <a:off x="4955143" y="972026"/>
            <a:ext cx="4720114" cy="4720114"/>
          </a:xfrm>
          <a:prstGeom prst="rect">
            <a:avLst/>
          </a:prstGeom>
        </p:spPr>
      </p:pic>
      <p:sp>
        <p:nvSpPr>
          <p:cNvPr id="10" name="Text 6"/>
          <p:cNvSpPr/>
          <p:nvPr/>
        </p:nvSpPr>
        <p:spPr>
          <a:xfrm>
            <a:off x="8048744" y="1785818"/>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2</a:t>
            </a:r>
            <a:endParaRPr lang="en-US" sz="1450" dirty="0"/>
          </a:p>
        </p:txBody>
      </p:sp>
      <p:sp>
        <p:nvSpPr>
          <p:cNvPr id="11" name="Text 7"/>
          <p:cNvSpPr/>
          <p:nvPr/>
        </p:nvSpPr>
        <p:spPr>
          <a:xfrm>
            <a:off x="9860399" y="4227314"/>
            <a:ext cx="1769745" cy="192881"/>
          </a:xfrm>
          <a:prstGeom prst="rect">
            <a:avLst/>
          </a:prstGeom>
          <a:noFill/>
          <a:ln/>
        </p:spPr>
        <p:txBody>
          <a:bodyPr wrap="none" lIns="0" tIns="0" rIns="0" bIns="0" rtlCol="0" anchor="t"/>
          <a:lstStyle/>
          <a:p>
            <a:pPr algn="l"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UnifieldimensionsModal</a:t>
            </a:r>
            <a:endParaRPr lang="en-US" sz="1200" dirty="0"/>
          </a:p>
        </p:txBody>
      </p:sp>
      <p:sp>
        <p:nvSpPr>
          <p:cNvPr id="12" name="Text 8"/>
          <p:cNvSpPr/>
          <p:nvPr/>
        </p:nvSpPr>
        <p:spPr>
          <a:xfrm>
            <a:off x="9860399" y="4494252"/>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12-layer dimensional blueprint mapping pneuma cycles through monics/nomics/menomics ASCII strata</a:t>
            </a:r>
            <a:endParaRPr lang="en-US" sz="950" dirty="0"/>
          </a:p>
        </p:txBody>
      </p:sp>
      <p:pic>
        <p:nvPicPr>
          <p:cNvPr id="13" name="Image 2" descr="preencoded.png">    </p:cNvPr>
          <p:cNvPicPr>
            <a:picLocks noChangeAspect="1"/>
          </p:cNvPicPr>
          <p:nvPr/>
        </p:nvPicPr>
        <p:blipFill>
          <a:blip r:embed="rId3"/>
          <a:stretch>
            <a:fillRect/>
          </a:stretch>
        </p:blipFill>
        <p:spPr>
          <a:xfrm>
            <a:off x="4955143" y="972026"/>
            <a:ext cx="4720114" cy="4720114"/>
          </a:xfrm>
          <a:prstGeom prst="rect">
            <a:avLst/>
          </a:prstGeom>
        </p:spPr>
      </p:pic>
      <p:sp>
        <p:nvSpPr>
          <p:cNvPr id="14" name="Text 9"/>
          <p:cNvSpPr/>
          <p:nvPr/>
        </p:nvSpPr>
        <p:spPr>
          <a:xfrm>
            <a:off x="8048744" y="4647248"/>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3</a:t>
            </a:r>
            <a:endParaRPr lang="en-US" sz="1450" dirty="0"/>
          </a:p>
        </p:txBody>
      </p:sp>
      <p:sp>
        <p:nvSpPr>
          <p:cNvPr id="15" name="Text 10"/>
          <p:cNvSpPr/>
          <p:nvPr/>
        </p:nvSpPr>
        <p:spPr>
          <a:xfrm>
            <a:off x="572095" y="5830967"/>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three modal components represent sophisticated architectural context layers that transform the chat interface from a simple Q&amp;A system into a multi-dimensional exploration environment. Each modal was preserved intact through the debugging process—a critical validation that the original architectural vision required no compromise despite the API integration challenges. The modals employ consistent design patterns: semi-transparent backgrounds with backdrop blur for depth, cyan/indigo/gray color coding for conceptual differentiation, and pre-formatted code blocks for technical detail presentation.</a:t>
            </a:r>
            <a:endParaRPr lang="en-US" sz="950" dirty="0"/>
          </a:p>
        </p:txBody>
      </p:sp>
      <p:sp>
        <p:nvSpPr>
          <p:cNvPr id="16" name="Text 11"/>
          <p:cNvSpPr/>
          <p:nvPr/>
        </p:nvSpPr>
        <p:spPr>
          <a:xfrm>
            <a:off x="572095" y="6562368"/>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StructuralCoherenceModal serves as the diagnostic layer, visualizing conversation flow patterns and detecting coherence breakdown. Its cyan theme (matching the primary interface accent color) creates visual continuity while its content focuses on meta-analysis—examining how the conversational AI maintains logical consistency across turns. The diagrams within use pre-wrap text formatting to preserve ASCII art representations of recursion patterns, a deliberate choice to maintain the "blueprint" aesthetic while ensuring content accessibility.</a:t>
            </a:r>
            <a:endParaRPr lang="en-US" sz="950" dirty="0"/>
          </a:p>
        </p:txBody>
      </p:sp>
      <p:sp>
        <p:nvSpPr>
          <p:cNvPr id="17" name="Text 12"/>
          <p:cNvSpPr/>
          <p:nvPr/>
        </p:nvSpPr>
        <p:spPr>
          <a:xfrm>
            <a:off x="572095" y="7293769"/>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UnifiedFieldModal explores theoretical foundations, presenting the conversational AI interaction as embedded within broader linguistic and computational frameworks. Its prismatic theme (achieved through gradient overlays and color shifting) reflects the conceptual bridging it performs—connecting surface-level chat interactions to deep theoretical constructs about language, meaning, and computation. The grapheme-particle equivalence framework visualized within this modal treats written language elements as fundamental units, parallel to quantum mechanics' treatment of physical reality.</a:t>
            </a:r>
            <a:endParaRPr lang="en-US" sz="950" dirty="0"/>
          </a:p>
        </p:txBody>
      </p:sp>
      <p:sp>
        <p:nvSpPr>
          <p:cNvPr id="18" name="Text 13"/>
          <p:cNvSpPr/>
          <p:nvPr/>
        </p:nvSpPr>
        <p:spPr>
          <a:xfrm>
            <a:off x="572095" y="8025170"/>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UnifieldimensionsModal represents the most architecturally ambitious component, blueprinting what the system terms a "dodecaface" structure—12 interrelated dimensional layers ranging from surface syntax (ASCII strata) through semantic cycles (monics/nomics) to pneumatic meaning generation (menomics). This modal wasn't just preserved during debugging—it became the conceptual framework for understanding why the hallucination loops failed: they operated at surface syntactic layers (looking for parse errors) while the actual issues resided in deeper semantic-runtime alignment (API contract understanding).</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37103" y="500658"/>
            <a:ext cx="8511421" cy="568881"/>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eadex Pro" pitchFamily="34" charset="0"/>
                <a:ea typeface="Readex Pro" pitchFamily="34" charset="-122"/>
                <a:cs typeface="Readex Pro" pitchFamily="34" charset="-120"/>
              </a:rPr>
              <a:t>Token Economics: Cost of Hallucination</a:t>
            </a:r>
            <a:endParaRPr lang="en-US" sz="3550" dirty="0"/>
          </a:p>
        </p:txBody>
      </p:sp>
      <p:sp>
        <p:nvSpPr>
          <p:cNvPr id="3" name="Text 1"/>
          <p:cNvSpPr/>
          <p:nvPr/>
        </p:nvSpPr>
        <p:spPr>
          <a:xfrm>
            <a:off x="637103" y="1524595"/>
            <a:ext cx="3168372" cy="600670"/>
          </a:xfrm>
          <a:prstGeom prst="rect">
            <a:avLst/>
          </a:prstGeom>
          <a:noFill/>
          <a:ln/>
        </p:spPr>
        <p:txBody>
          <a:bodyPr wrap="none" lIns="0" tIns="0" rIns="0" bIns="0" rtlCol="0" anchor="t"/>
          <a:lstStyle/>
          <a:p>
            <a:pPr algn="ctr" indent="0" marL="0">
              <a:lnSpc>
                <a:spcPts val="4700"/>
              </a:lnSpc>
              <a:buNone/>
            </a:pPr>
            <a:r>
              <a:rPr lang="en-US" sz="4700" dirty="0">
                <a:solidFill>
                  <a:srgbClr val="3C3939"/>
                </a:solidFill>
                <a:latin typeface="Readex Pro" pitchFamily="34" charset="0"/>
                <a:ea typeface="Readex Pro" pitchFamily="34" charset="-122"/>
                <a:cs typeface="Readex Pro" pitchFamily="34" charset="-120"/>
              </a:rPr>
              <a:t>500K+</a:t>
            </a:r>
            <a:endParaRPr lang="en-US" sz="4700" dirty="0"/>
          </a:p>
        </p:txBody>
      </p:sp>
      <p:sp>
        <p:nvSpPr>
          <p:cNvPr id="4" name="Text 2"/>
          <p:cNvSpPr/>
          <p:nvPr/>
        </p:nvSpPr>
        <p:spPr>
          <a:xfrm>
            <a:off x="1083469" y="2352675"/>
            <a:ext cx="2275523" cy="284321"/>
          </a:xfrm>
          <a:prstGeom prst="rect">
            <a:avLst/>
          </a:prstGeom>
          <a:noFill/>
          <a:ln/>
        </p:spPr>
        <p:txBody>
          <a:bodyPr wrap="none" lIns="0" tIns="0" rIns="0" bIns="0" rtlCol="0" anchor="t"/>
          <a:lstStyle/>
          <a:p>
            <a:pPr algn="ctr"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Wasted Tokens</a:t>
            </a:r>
            <a:endParaRPr lang="en-US" sz="1750" dirty="0"/>
          </a:p>
        </p:txBody>
      </p:sp>
      <p:sp>
        <p:nvSpPr>
          <p:cNvPr id="5" name="Text 3"/>
          <p:cNvSpPr/>
          <p:nvPr/>
        </p:nvSpPr>
        <p:spPr>
          <a:xfrm>
            <a:off x="637103" y="2746177"/>
            <a:ext cx="3168372" cy="291227"/>
          </a:xfrm>
          <a:prstGeom prst="rect">
            <a:avLst/>
          </a:prstGeom>
          <a:noFill/>
          <a:ln/>
        </p:spPr>
        <p:txBody>
          <a:bodyPr wrap="none" lIns="0" tIns="0" rIns="0" bIns="0" rtlCol="0" anchor="t"/>
          <a:lstStyle/>
          <a:p>
            <a:pPr algn="ctr" indent="0" marL="0">
              <a:lnSpc>
                <a:spcPts val="2250"/>
              </a:lnSpc>
              <a:buNone/>
            </a:pPr>
            <a:r>
              <a:rPr lang="en-US" sz="1400" dirty="0">
                <a:solidFill>
                  <a:srgbClr val="3C3939"/>
                </a:solidFill>
                <a:latin typeface="Roboto" pitchFamily="34" charset="0"/>
                <a:ea typeface="Roboto" pitchFamily="34" charset="-122"/>
                <a:cs typeface="Roboto" pitchFamily="34" charset="-120"/>
              </a:rPr>
              <a:t>Across four diagnostic loops</a:t>
            </a:r>
            <a:endParaRPr lang="en-US" sz="1400" dirty="0"/>
          </a:p>
        </p:txBody>
      </p:sp>
      <p:sp>
        <p:nvSpPr>
          <p:cNvPr id="6" name="Text 4"/>
          <p:cNvSpPr/>
          <p:nvPr/>
        </p:nvSpPr>
        <p:spPr>
          <a:xfrm>
            <a:off x="4033004" y="1524595"/>
            <a:ext cx="3168372" cy="600670"/>
          </a:xfrm>
          <a:prstGeom prst="rect">
            <a:avLst/>
          </a:prstGeom>
          <a:noFill/>
          <a:ln/>
        </p:spPr>
        <p:txBody>
          <a:bodyPr wrap="none" lIns="0" tIns="0" rIns="0" bIns="0" rtlCol="0" anchor="t"/>
          <a:lstStyle/>
          <a:p>
            <a:pPr algn="ctr" indent="0" marL="0">
              <a:lnSpc>
                <a:spcPts val="4700"/>
              </a:lnSpc>
              <a:buNone/>
            </a:pPr>
            <a:r>
              <a:rPr lang="en-US" sz="4700" dirty="0">
                <a:solidFill>
                  <a:srgbClr val="3C3939"/>
                </a:solidFill>
                <a:latin typeface="Readex Pro" pitchFamily="34" charset="0"/>
                <a:ea typeface="Readex Pro" pitchFamily="34" charset="-122"/>
                <a:cs typeface="Readex Pro" pitchFamily="34" charset="-120"/>
              </a:rPr>
              <a:t>65-112</a:t>
            </a:r>
            <a:endParaRPr lang="en-US" sz="4700" dirty="0"/>
          </a:p>
        </p:txBody>
      </p:sp>
      <p:sp>
        <p:nvSpPr>
          <p:cNvPr id="7" name="Text 5"/>
          <p:cNvSpPr/>
          <p:nvPr/>
        </p:nvSpPr>
        <p:spPr>
          <a:xfrm>
            <a:off x="4479369" y="2352675"/>
            <a:ext cx="2275523" cy="284321"/>
          </a:xfrm>
          <a:prstGeom prst="rect">
            <a:avLst/>
          </a:prstGeom>
          <a:noFill/>
          <a:ln/>
        </p:spPr>
        <p:txBody>
          <a:bodyPr wrap="none" lIns="0" tIns="0" rIns="0" bIns="0" rtlCol="0" anchor="t"/>
          <a:lstStyle/>
          <a:p>
            <a:pPr algn="ctr"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Generation Time</a:t>
            </a:r>
            <a:endParaRPr lang="en-US" sz="1750" dirty="0"/>
          </a:p>
        </p:txBody>
      </p:sp>
      <p:sp>
        <p:nvSpPr>
          <p:cNvPr id="8" name="Text 6"/>
          <p:cNvSpPr/>
          <p:nvPr/>
        </p:nvSpPr>
        <p:spPr>
          <a:xfrm>
            <a:off x="4033004" y="2746177"/>
            <a:ext cx="3168372" cy="291227"/>
          </a:xfrm>
          <a:prstGeom prst="rect">
            <a:avLst/>
          </a:prstGeom>
          <a:noFill/>
          <a:ln/>
        </p:spPr>
        <p:txBody>
          <a:bodyPr wrap="none" lIns="0" tIns="0" rIns="0" bIns="0" rtlCol="0" anchor="t"/>
          <a:lstStyle/>
          <a:p>
            <a:pPr algn="ctr" indent="0" marL="0">
              <a:lnSpc>
                <a:spcPts val="2250"/>
              </a:lnSpc>
              <a:buNone/>
            </a:pPr>
            <a:r>
              <a:rPr lang="en-US" sz="1400" dirty="0">
                <a:solidFill>
                  <a:srgbClr val="3C3939"/>
                </a:solidFill>
                <a:latin typeface="Roboto" pitchFamily="34" charset="0"/>
                <a:ea typeface="Roboto" pitchFamily="34" charset="-122"/>
                <a:cs typeface="Roboto" pitchFamily="34" charset="-120"/>
              </a:rPr>
              <a:t>Seconds per loop (increasing)</a:t>
            </a:r>
            <a:endParaRPr lang="en-US" sz="1400" dirty="0"/>
          </a:p>
        </p:txBody>
      </p:sp>
      <p:sp>
        <p:nvSpPr>
          <p:cNvPr id="9" name="Text 7"/>
          <p:cNvSpPr/>
          <p:nvPr/>
        </p:nvSpPr>
        <p:spPr>
          <a:xfrm>
            <a:off x="7428905" y="1524595"/>
            <a:ext cx="3168372" cy="600670"/>
          </a:xfrm>
          <a:prstGeom prst="rect">
            <a:avLst/>
          </a:prstGeom>
          <a:noFill/>
          <a:ln/>
        </p:spPr>
        <p:txBody>
          <a:bodyPr wrap="none" lIns="0" tIns="0" rIns="0" bIns="0" rtlCol="0" anchor="t"/>
          <a:lstStyle/>
          <a:p>
            <a:pPr algn="ctr" indent="0" marL="0">
              <a:lnSpc>
                <a:spcPts val="4700"/>
              </a:lnSpc>
              <a:buNone/>
            </a:pPr>
            <a:r>
              <a:rPr lang="en-US" sz="4700" dirty="0">
                <a:solidFill>
                  <a:srgbClr val="3C3939"/>
                </a:solidFill>
                <a:latin typeface="Readex Pro" pitchFamily="34" charset="0"/>
                <a:ea typeface="Readex Pro" pitchFamily="34" charset="-122"/>
                <a:cs typeface="Readex Pro" pitchFamily="34" charset="-120"/>
              </a:rPr>
              <a:t>0</a:t>
            </a:r>
            <a:endParaRPr lang="en-US" sz="4700" dirty="0"/>
          </a:p>
        </p:txBody>
      </p:sp>
      <p:sp>
        <p:nvSpPr>
          <p:cNvPr id="10" name="Text 8"/>
          <p:cNvSpPr/>
          <p:nvPr/>
        </p:nvSpPr>
        <p:spPr>
          <a:xfrm>
            <a:off x="7875270" y="2352675"/>
            <a:ext cx="2275523" cy="284321"/>
          </a:xfrm>
          <a:prstGeom prst="rect">
            <a:avLst/>
          </a:prstGeom>
          <a:noFill/>
          <a:ln/>
        </p:spPr>
        <p:txBody>
          <a:bodyPr wrap="none" lIns="0" tIns="0" rIns="0" bIns="0" rtlCol="0" anchor="t"/>
          <a:lstStyle/>
          <a:p>
            <a:pPr algn="ctr"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Valid Diagnostics</a:t>
            </a:r>
            <a:endParaRPr lang="en-US" sz="1750" dirty="0"/>
          </a:p>
        </p:txBody>
      </p:sp>
      <p:sp>
        <p:nvSpPr>
          <p:cNvPr id="11" name="Text 9"/>
          <p:cNvSpPr/>
          <p:nvPr/>
        </p:nvSpPr>
        <p:spPr>
          <a:xfrm>
            <a:off x="7428905" y="2746177"/>
            <a:ext cx="3168372" cy="291227"/>
          </a:xfrm>
          <a:prstGeom prst="rect">
            <a:avLst/>
          </a:prstGeom>
          <a:noFill/>
          <a:ln/>
        </p:spPr>
        <p:txBody>
          <a:bodyPr wrap="none" lIns="0" tIns="0" rIns="0" bIns="0" rtlCol="0" anchor="t"/>
          <a:lstStyle/>
          <a:p>
            <a:pPr algn="ctr" indent="0" marL="0">
              <a:lnSpc>
                <a:spcPts val="2250"/>
              </a:lnSpc>
              <a:buNone/>
            </a:pPr>
            <a:r>
              <a:rPr lang="en-US" sz="1400" dirty="0">
                <a:solidFill>
                  <a:srgbClr val="3C3939"/>
                </a:solidFill>
                <a:latin typeface="Roboto" pitchFamily="34" charset="0"/>
                <a:ea typeface="Roboto" pitchFamily="34" charset="-122"/>
                <a:cs typeface="Roboto" pitchFamily="34" charset="-120"/>
              </a:rPr>
              <a:t>Correct issues identified</a:t>
            </a:r>
            <a:endParaRPr lang="en-US" sz="1400" dirty="0"/>
          </a:p>
        </p:txBody>
      </p:sp>
      <p:sp>
        <p:nvSpPr>
          <p:cNvPr id="12" name="Text 10"/>
          <p:cNvSpPr/>
          <p:nvPr/>
        </p:nvSpPr>
        <p:spPr>
          <a:xfrm>
            <a:off x="10824805" y="1524595"/>
            <a:ext cx="3168491" cy="600670"/>
          </a:xfrm>
          <a:prstGeom prst="rect">
            <a:avLst/>
          </a:prstGeom>
          <a:noFill/>
          <a:ln/>
        </p:spPr>
        <p:txBody>
          <a:bodyPr wrap="none" lIns="0" tIns="0" rIns="0" bIns="0" rtlCol="0" anchor="t"/>
          <a:lstStyle/>
          <a:p>
            <a:pPr algn="ctr" indent="0" marL="0">
              <a:lnSpc>
                <a:spcPts val="4700"/>
              </a:lnSpc>
              <a:buNone/>
            </a:pPr>
            <a:r>
              <a:rPr lang="en-US" sz="4700" dirty="0">
                <a:solidFill>
                  <a:srgbClr val="3C3939"/>
                </a:solidFill>
                <a:latin typeface="Readex Pro" pitchFamily="34" charset="0"/>
                <a:ea typeface="Readex Pro" pitchFamily="34" charset="-122"/>
                <a:cs typeface="Readex Pro" pitchFamily="34" charset="-120"/>
              </a:rPr>
              <a:t>~20</a:t>
            </a:r>
            <a:endParaRPr lang="en-US" sz="4700" dirty="0"/>
          </a:p>
        </p:txBody>
      </p:sp>
      <p:sp>
        <p:nvSpPr>
          <p:cNvPr id="13" name="Text 11"/>
          <p:cNvSpPr/>
          <p:nvPr/>
        </p:nvSpPr>
        <p:spPr>
          <a:xfrm>
            <a:off x="11271290" y="2352675"/>
            <a:ext cx="2275523" cy="284321"/>
          </a:xfrm>
          <a:prstGeom prst="rect">
            <a:avLst/>
          </a:prstGeom>
          <a:noFill/>
          <a:ln/>
        </p:spPr>
        <p:txBody>
          <a:bodyPr wrap="none" lIns="0" tIns="0" rIns="0" bIns="0" rtlCol="0" anchor="t"/>
          <a:lstStyle/>
          <a:p>
            <a:pPr algn="ctr"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Actual Fix Size</a:t>
            </a:r>
            <a:endParaRPr lang="en-US" sz="1750" dirty="0"/>
          </a:p>
        </p:txBody>
      </p:sp>
      <p:sp>
        <p:nvSpPr>
          <p:cNvPr id="14" name="Text 12"/>
          <p:cNvSpPr/>
          <p:nvPr/>
        </p:nvSpPr>
        <p:spPr>
          <a:xfrm>
            <a:off x="10824805" y="2746177"/>
            <a:ext cx="3168491" cy="291227"/>
          </a:xfrm>
          <a:prstGeom prst="rect">
            <a:avLst/>
          </a:prstGeom>
          <a:noFill/>
          <a:ln/>
        </p:spPr>
        <p:txBody>
          <a:bodyPr wrap="none" lIns="0" tIns="0" rIns="0" bIns="0" rtlCol="0" anchor="t"/>
          <a:lstStyle/>
          <a:p>
            <a:pPr algn="ctr" indent="0" marL="0">
              <a:lnSpc>
                <a:spcPts val="2250"/>
              </a:lnSpc>
              <a:buNone/>
            </a:pPr>
            <a:r>
              <a:rPr lang="en-US" sz="1400" dirty="0">
                <a:solidFill>
                  <a:srgbClr val="3C3939"/>
                </a:solidFill>
                <a:latin typeface="Roboto" pitchFamily="34" charset="0"/>
                <a:ea typeface="Roboto" pitchFamily="34" charset="-122"/>
                <a:cs typeface="Roboto" pitchFamily="34" charset="-120"/>
              </a:rPr>
              <a:t>Lines of code changed</a:t>
            </a:r>
            <a:endParaRPr lang="en-US" sz="1400" dirty="0"/>
          </a:p>
        </p:txBody>
      </p:sp>
      <p:sp>
        <p:nvSpPr>
          <p:cNvPr id="15" name="Text 13"/>
          <p:cNvSpPr/>
          <p:nvPr/>
        </p:nvSpPr>
        <p:spPr>
          <a:xfrm>
            <a:off x="637103" y="3242191"/>
            <a:ext cx="13356193" cy="1456134"/>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token economics of this debugging episode reveal the hidden costs of AI hallucination in development workflows. At an estimated 500,000+ tokens consumed across four loops, the computational expenditure represents significant financial cost (at typical API pricing) and substantial opportunity cost—time that could have been spent on actual architectural improvements, feature development, or genuine system optimization. The increasing generation time per loop (65 to 112 seconds) suggests the model's context window filling with its own incorrect diagnostics, creating a compounding effect where each loop becomes more expensive to generate while producing diminishing value.</a:t>
            </a:r>
            <a:endParaRPr lang="en-US" sz="1400" dirty="0"/>
          </a:p>
        </p:txBody>
      </p:sp>
      <p:sp>
        <p:nvSpPr>
          <p:cNvPr id="16" name="Text 14"/>
          <p:cNvSpPr/>
          <p:nvPr/>
        </p:nvSpPr>
        <p:spPr>
          <a:xfrm>
            <a:off x="637103" y="4903113"/>
            <a:ext cx="13356193"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What makes this token waste particularly concerning is its invisibility in traditional development metrics. IDE-integrated AI assistants typically don't surface token counts or generation costs to developers in real-time, making it easy to accumulate significant expenditure without awareness. In team environments with shared API budgets, one developer's persistent but unproductive AI debugging session can impact entire department spending. This argues for tooling that makes token economics visible—real-time cost dashboards, per-session expenditure tracking, and alerts when diagnostic loops exceed productivity thresholds.</a:t>
            </a:r>
            <a:endParaRPr lang="en-US" sz="1400" dirty="0"/>
          </a:p>
        </p:txBody>
      </p:sp>
      <p:sp>
        <p:nvSpPr>
          <p:cNvPr id="17" name="Text 15"/>
          <p:cNvSpPr/>
          <p:nvPr/>
        </p:nvSpPr>
        <p:spPr>
          <a:xfrm>
            <a:off x="637103" y="6272808"/>
            <a:ext cx="13356193" cy="1456134"/>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contrast between tokens wasted (500K+) and actual fix size (approximately 20 lines of code) provides a stark efficiency metric. An experienced developer with access to the November 2025 SDK documentation could have implemented the fix in 15-30 minutes of focused work. The four AI loops consumed an estimated 6+ minutes of generation time alone, not counting the developer time required to read, evaluate, and implement the suggestions. This efficiency gap highlights a crucial principle: AI coding assistants excel at pattern matching and code generation, but struggle with novel problem diagnosis that requires verifying claims against external ground truth (like API documentation or runtime behavior).</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61154" y="529828"/>
            <a:ext cx="9056370" cy="590312"/>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Readex Pro" pitchFamily="34" charset="0"/>
                <a:ea typeface="Readex Pro" pitchFamily="34" charset="-122"/>
                <a:cs typeface="Readex Pro" pitchFamily="34" charset="-120"/>
              </a:rPr>
              <a:t>Diagnostic Reliability: Model Limitations</a:t>
            </a:r>
            <a:endParaRPr lang="en-US" sz="3700" dirty="0"/>
          </a:p>
        </p:txBody>
      </p:sp>
      <p:sp>
        <p:nvSpPr>
          <p:cNvPr id="3" name="Text 1"/>
          <p:cNvSpPr/>
          <p:nvPr/>
        </p:nvSpPr>
        <p:spPr>
          <a:xfrm>
            <a:off x="944523" y="1710452"/>
            <a:ext cx="13024723" cy="906899"/>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fundamental limitation exposed here: Gemini generated confident, internally consistent diagnostics that had zero correspondence to measurable system state. No amount of prompt engineering could overcome the absence of actual code execution or parse validation in the model's diagnostic process."</a:t>
            </a:r>
            <a:endParaRPr lang="en-US" sz="1450" dirty="0"/>
          </a:p>
        </p:txBody>
      </p:sp>
      <p:sp>
        <p:nvSpPr>
          <p:cNvPr id="4" name="Shape 2"/>
          <p:cNvSpPr/>
          <p:nvPr/>
        </p:nvSpPr>
        <p:spPr>
          <a:xfrm>
            <a:off x="661154" y="1497925"/>
            <a:ext cx="22860" cy="1331952"/>
          </a:xfrm>
          <a:prstGeom prst="rect">
            <a:avLst/>
          </a:prstGeom>
          <a:solidFill>
            <a:srgbClr val="1B1B27"/>
          </a:solidFill>
          <a:ln/>
        </p:spPr>
      </p:sp>
      <p:sp>
        <p:nvSpPr>
          <p:cNvPr id="5" name="Text 3"/>
          <p:cNvSpPr/>
          <p:nvPr/>
        </p:nvSpPr>
        <p:spPr>
          <a:xfrm>
            <a:off x="661154" y="3042404"/>
            <a:ext cx="13308092" cy="1209199"/>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four-loop hallucination sequence reveals critical limitations in current AI model architectures when applied to code debugging. The model demonstrated sophisticated language understanding—it could parse technical terminology, construct plausible error narratives, and generate syntactically valid code suggestions. However, it lacked the fundamental capability to ground those narratives in actual system state. It couldn't execute the code, run the TypeScript compiler, or validate its claims against runtime behavior. This absence of grounding mechanisms allowed elaborate diagnostic fiction to flourish unchecked.</a:t>
            </a:r>
            <a:endParaRPr lang="en-US" sz="1450" dirty="0"/>
          </a:p>
        </p:txBody>
      </p:sp>
      <p:sp>
        <p:nvSpPr>
          <p:cNvPr id="6" name="Text 4"/>
          <p:cNvSpPr/>
          <p:nvPr/>
        </p:nvSpPr>
        <p:spPr>
          <a:xfrm>
            <a:off x="661154" y="4464129"/>
            <a:ext cx="13308092" cy="15114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What makes this limitation particularly challenging is the model's confidence presentation. Each loop's suggestions were delivered with authoritative technical language, specific file references, and detailed remediation steps. To a developer unfamiliar with the codebase or under time pressure, these diagnostics could easily appear credible—they matched the surface form of accurate technical debugging while being substantively hollow. This phenomenon suggests a training data issue: models learn the linguistic patterns of debugging discourse (how developers talk about errors) without learning the empirical grounding process (how developers verify error claims).</a:t>
            </a:r>
            <a:endParaRPr lang="en-US" sz="1450" dirty="0"/>
          </a:p>
        </p:txBody>
      </p:sp>
      <p:sp>
        <p:nvSpPr>
          <p:cNvPr id="7" name="Text 5"/>
          <p:cNvSpPr/>
          <p:nvPr/>
        </p:nvSpPr>
        <p:spPr>
          <a:xfrm>
            <a:off x="661154" y="6188154"/>
            <a:ext cx="13308092" cy="15114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persistence of the hallucination across four loops demonstrates another model limitation: inability to update beliefs in the face of implicit negative evidence. Each loop's suggestions, if implemented, would have produced no improvement (since they addressed non-existent issues). This lack of state change should have triggered diagnostic revision—"my previous suggestions had no effect, therefore my diagnostic model must be incorrect." However, the model lacked mechanisms to track suggestion outcomes and revise its problem model accordingly. It could only generate more elaborate versions of its initial false premise, trapped in a recursive loop by its own confident but groundless initial claim.</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72095" y="717471"/>
            <a:ext cx="7036713" cy="434935"/>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Readex Pro" pitchFamily="34" charset="0"/>
                <a:ea typeface="Readex Pro" pitchFamily="34" charset="-122"/>
                <a:cs typeface="Readex Pro" pitchFamily="34" charset="-120"/>
              </a:rPr>
              <a:t>Verification Tooling: Essential Architecture</a:t>
            </a:r>
            <a:endParaRPr lang="en-US" sz="2700" dirty="0"/>
          </a:p>
        </p:txBody>
      </p:sp>
      <p:pic>
        <p:nvPicPr>
          <p:cNvPr id="3" name="Image 0" descr="preencoded.png">    </p:cNvPr>
          <p:cNvPicPr>
            <a:picLocks noChangeAspect="1"/>
          </p:cNvPicPr>
          <p:nvPr/>
        </p:nvPicPr>
        <p:blipFill>
          <a:blip r:embed="rId1"/>
          <a:stretch>
            <a:fillRect/>
          </a:stretch>
        </p:blipFill>
        <p:spPr>
          <a:xfrm>
            <a:off x="572095" y="1430774"/>
            <a:ext cx="6743105" cy="556736"/>
          </a:xfrm>
          <a:prstGeom prst="rect">
            <a:avLst/>
          </a:prstGeom>
        </p:spPr>
      </p:pic>
      <p:sp>
        <p:nvSpPr>
          <p:cNvPr id="4" name="Text 1"/>
          <p:cNvSpPr/>
          <p:nvPr/>
        </p:nvSpPr>
        <p:spPr>
          <a:xfrm>
            <a:off x="711279" y="2126694"/>
            <a:ext cx="1739979" cy="217408"/>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eadex Pro" pitchFamily="34" charset="0"/>
                <a:ea typeface="Readex Pro" pitchFamily="34" charset="-122"/>
                <a:cs typeface="Readex Pro" pitchFamily="34" charset="-120"/>
              </a:rPr>
              <a:t>Static Analysis</a:t>
            </a:r>
            <a:endParaRPr lang="en-US" sz="1350" dirty="0"/>
          </a:p>
        </p:txBody>
      </p:sp>
      <p:sp>
        <p:nvSpPr>
          <p:cNvPr id="5" name="Text 2"/>
          <p:cNvSpPr/>
          <p:nvPr/>
        </p:nvSpPr>
        <p:spPr>
          <a:xfrm>
            <a:off x="711279" y="2427565"/>
            <a:ext cx="6464737" cy="445294"/>
          </a:xfrm>
          <a:prstGeom prst="rect">
            <a:avLst/>
          </a:prstGeom>
          <a:noFill/>
          <a:ln/>
        </p:spPr>
        <p:txBody>
          <a:bodyPr wrap="squar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TypeScript compiler in strict mode, ESLint with TypeScript plugin, catching syntax and type errors before runtime</a:t>
            </a:r>
            <a:endParaRPr lang="en-US" sz="1050" dirty="0"/>
          </a:p>
        </p:txBody>
      </p:sp>
      <p:pic>
        <p:nvPicPr>
          <p:cNvPr id="6" name="Image 1" descr="preencoded.png">    </p:cNvPr>
          <p:cNvPicPr>
            <a:picLocks noChangeAspect="1"/>
          </p:cNvPicPr>
          <p:nvPr/>
        </p:nvPicPr>
        <p:blipFill>
          <a:blip r:embed="rId2"/>
          <a:stretch>
            <a:fillRect/>
          </a:stretch>
        </p:blipFill>
        <p:spPr>
          <a:xfrm>
            <a:off x="7315200" y="1430774"/>
            <a:ext cx="6743105" cy="556736"/>
          </a:xfrm>
          <a:prstGeom prst="rect">
            <a:avLst/>
          </a:prstGeom>
        </p:spPr>
      </p:pic>
      <p:sp>
        <p:nvSpPr>
          <p:cNvPr id="7" name="Text 3"/>
          <p:cNvSpPr/>
          <p:nvPr/>
        </p:nvSpPr>
        <p:spPr>
          <a:xfrm>
            <a:off x="7454384" y="2126694"/>
            <a:ext cx="1739979" cy="217408"/>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eadex Pro" pitchFamily="34" charset="0"/>
                <a:ea typeface="Readex Pro" pitchFamily="34" charset="-122"/>
                <a:cs typeface="Readex Pro" pitchFamily="34" charset="-120"/>
              </a:rPr>
              <a:t>Runtime Simulation</a:t>
            </a:r>
            <a:endParaRPr lang="en-US" sz="1350" dirty="0"/>
          </a:p>
        </p:txBody>
      </p:sp>
      <p:sp>
        <p:nvSpPr>
          <p:cNvPr id="8" name="Text 4"/>
          <p:cNvSpPr/>
          <p:nvPr/>
        </p:nvSpPr>
        <p:spPr>
          <a:xfrm>
            <a:off x="7454384" y="2427565"/>
            <a:ext cx="6464737" cy="222647"/>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Vite dev server with HMR, enabling rapid iteration and immediate runtime error detection</a:t>
            </a:r>
            <a:endParaRPr lang="en-US" sz="1050" dirty="0"/>
          </a:p>
        </p:txBody>
      </p:sp>
      <p:pic>
        <p:nvPicPr>
          <p:cNvPr id="9" name="Image 2" descr="preencoded.png">    </p:cNvPr>
          <p:cNvPicPr>
            <a:picLocks noChangeAspect="1"/>
          </p:cNvPicPr>
          <p:nvPr/>
        </p:nvPicPr>
        <p:blipFill>
          <a:blip r:embed="rId3"/>
          <a:stretch>
            <a:fillRect/>
          </a:stretch>
        </p:blipFill>
        <p:spPr>
          <a:xfrm>
            <a:off x="572095" y="3012043"/>
            <a:ext cx="6743105" cy="556736"/>
          </a:xfrm>
          <a:prstGeom prst="rect">
            <a:avLst/>
          </a:prstGeom>
        </p:spPr>
      </p:pic>
      <p:sp>
        <p:nvSpPr>
          <p:cNvPr id="10" name="Text 5"/>
          <p:cNvSpPr/>
          <p:nvPr/>
        </p:nvSpPr>
        <p:spPr>
          <a:xfrm>
            <a:off x="711279" y="3707963"/>
            <a:ext cx="1739979" cy="217408"/>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eadex Pro" pitchFamily="34" charset="0"/>
                <a:ea typeface="Readex Pro" pitchFamily="34" charset="-122"/>
                <a:cs typeface="Readex Pro" pitchFamily="34" charset="-120"/>
              </a:rPr>
              <a:t>Test Execution</a:t>
            </a:r>
            <a:endParaRPr lang="en-US" sz="1350" dirty="0"/>
          </a:p>
        </p:txBody>
      </p:sp>
      <p:sp>
        <p:nvSpPr>
          <p:cNvPr id="11" name="Text 6"/>
          <p:cNvSpPr/>
          <p:nvPr/>
        </p:nvSpPr>
        <p:spPr>
          <a:xfrm>
            <a:off x="711279" y="4008834"/>
            <a:ext cx="6464737" cy="222647"/>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Vitest or Jest for unit/integration tests, validating component behavior against specifications</a:t>
            </a:r>
            <a:endParaRPr lang="en-US" sz="1050" dirty="0"/>
          </a:p>
        </p:txBody>
      </p:sp>
      <p:pic>
        <p:nvPicPr>
          <p:cNvPr id="12" name="Image 3" descr="preencoded.png">    </p:cNvPr>
          <p:cNvPicPr>
            <a:picLocks noChangeAspect="1"/>
          </p:cNvPicPr>
          <p:nvPr/>
        </p:nvPicPr>
        <p:blipFill>
          <a:blip r:embed="rId4"/>
          <a:stretch>
            <a:fillRect/>
          </a:stretch>
        </p:blipFill>
        <p:spPr>
          <a:xfrm>
            <a:off x="7315200" y="3012043"/>
            <a:ext cx="6743105" cy="556736"/>
          </a:xfrm>
          <a:prstGeom prst="rect">
            <a:avLst/>
          </a:prstGeom>
        </p:spPr>
      </p:pic>
      <p:sp>
        <p:nvSpPr>
          <p:cNvPr id="13" name="Text 7"/>
          <p:cNvSpPr/>
          <p:nvPr/>
        </p:nvSpPr>
        <p:spPr>
          <a:xfrm>
            <a:off x="7454384" y="3707963"/>
            <a:ext cx="1739979" cy="217408"/>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eadex Pro" pitchFamily="34" charset="0"/>
                <a:ea typeface="Readex Pro" pitchFamily="34" charset="-122"/>
                <a:cs typeface="Readex Pro" pitchFamily="34" charset="-120"/>
              </a:rPr>
              <a:t>Manual Verification</a:t>
            </a:r>
            <a:endParaRPr lang="en-US" sz="1350" dirty="0"/>
          </a:p>
        </p:txBody>
      </p:sp>
      <p:sp>
        <p:nvSpPr>
          <p:cNvPr id="14" name="Text 8"/>
          <p:cNvSpPr/>
          <p:nvPr/>
        </p:nvSpPr>
        <p:spPr>
          <a:xfrm>
            <a:off x="7454384" y="4008834"/>
            <a:ext cx="6464737" cy="222647"/>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Developer inspection of AI suggestions against documentation and system state</a:t>
            </a:r>
            <a:endParaRPr lang="en-US" sz="1050" dirty="0"/>
          </a:p>
        </p:txBody>
      </p:sp>
      <p:sp>
        <p:nvSpPr>
          <p:cNvPr id="15" name="Text 9"/>
          <p:cNvSpPr/>
          <p:nvPr/>
        </p:nvSpPr>
        <p:spPr>
          <a:xfrm>
            <a:off x="572095" y="4527233"/>
            <a:ext cx="13486209" cy="890588"/>
          </a:xfrm>
          <a:prstGeom prst="rect">
            <a:avLst/>
          </a:prstGeom>
          <a:noFill/>
          <a:ln/>
        </p:spPr>
        <p:txBody>
          <a:bodyPr wrap="squar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The investigation highlights verification tooling as essential architecture for AI-assisted development, not optional enhancement. The TypeScript compiler operating in strict mode provided the first line of defense—it confirmed zero parse errors despite the model's insistence on comma-related syntax issues. This static analysis phase catches entire categories of problems (type mismatches, undefined references, invalid syntax) instantly, without requiring runtime execution or human inspection. Integrating TypeScript compilation into the development feedback loop—either through IDE integration or watch-mode compilation—creates a reality-checking layer that AI suggestions must pass before reaching production.</a:t>
            </a:r>
            <a:endParaRPr lang="en-US" sz="1050" dirty="0"/>
          </a:p>
        </p:txBody>
      </p:sp>
      <p:sp>
        <p:nvSpPr>
          <p:cNvPr id="16" name="Text 10"/>
          <p:cNvSpPr/>
          <p:nvPr/>
        </p:nvSpPr>
        <p:spPr>
          <a:xfrm>
            <a:off x="572095" y="5574387"/>
            <a:ext cx="13486209" cy="890588"/>
          </a:xfrm>
          <a:prstGeom prst="rect">
            <a:avLst/>
          </a:prstGeom>
          <a:noFill/>
          <a:ln/>
        </p:spPr>
        <p:txBody>
          <a:bodyPr wrap="squar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Runtime simulation through tools like Vite's development server adds dynamic verification—actually executing code in a controlled environment to observe behavior. This layer caught the API drift issues that static analysis missed: the SDK import resolved to an non-existent package, the async stream handling produced runtime TypeErrors, and the configuration structure changes caused behavior divergence. Runtime simulation provides the empirical grounding that AI models currently lack: it runs the code and reports actual outcomes rather than predicted outcomes. Hot module replacement (HMR) amplifies this benefit, enabling rapid iteration cycles where developers can verify AI suggestions within seconds of implementation.</a:t>
            </a:r>
            <a:endParaRPr lang="en-US" sz="1050" dirty="0"/>
          </a:p>
        </p:txBody>
      </p:sp>
      <p:sp>
        <p:nvSpPr>
          <p:cNvPr id="17" name="Text 11"/>
          <p:cNvSpPr/>
          <p:nvPr/>
        </p:nvSpPr>
        <p:spPr>
          <a:xfrm>
            <a:off x="572095" y="6621542"/>
            <a:ext cx="13486209" cy="890588"/>
          </a:xfrm>
          <a:prstGeom prst="rect">
            <a:avLst/>
          </a:prstGeom>
          <a:noFill/>
          <a:ln/>
        </p:spPr>
        <p:txBody>
          <a:bodyPr wrap="squar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Test execution represents the most rigorous verification layer—explicitly specified behavior expectations that code must satisfy. While this investigation didn't detail test coverage, a robust test suite for the conversational interface would have caught all three API drift issues immediately: tests for chat initialization would fail on SDK import errors, tests for message streaming would fail on async handling issues, and tests for grounding metadata would fail on configuration structure problems. This argues for test-driven development approaches when integrating AI coding assistants: write tests first, then use AI to generate implementation, with automated test execution providing continuous verification of AI-generated code quality.</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29126" y="693777"/>
            <a:ext cx="10004227" cy="561618"/>
          </a:xfrm>
          <a:prstGeom prst="rect">
            <a:avLst/>
          </a:prstGeom>
          <a:noFill/>
          <a:ln/>
        </p:spPr>
        <p:txBody>
          <a:bodyPr wrap="none" lIns="0" tIns="0" rIns="0" bIns="0" rtlCol="0" anchor="t"/>
          <a:lstStyle/>
          <a:p>
            <a:pPr algn="l" indent="0" marL="0">
              <a:lnSpc>
                <a:spcPts val="4400"/>
              </a:lnSpc>
              <a:buNone/>
            </a:pPr>
            <a:r>
              <a:rPr lang="en-US" sz="3500" dirty="0">
                <a:solidFill>
                  <a:srgbClr val="1B1B27"/>
                </a:solidFill>
                <a:latin typeface="Readex Pro" pitchFamily="34" charset="0"/>
                <a:ea typeface="Readex Pro" pitchFamily="34" charset="-122"/>
                <a:cs typeface="Readex Pro" pitchFamily="34" charset="-120"/>
              </a:rPr>
              <a:t>Menomic Drift: Conceptual vs. Runtime Reality</a:t>
            </a:r>
            <a:endParaRPr lang="en-US" sz="3500" dirty="0"/>
          </a:p>
        </p:txBody>
      </p:sp>
      <p:sp>
        <p:nvSpPr>
          <p:cNvPr id="3" name="Text 1"/>
          <p:cNvSpPr/>
          <p:nvPr/>
        </p:nvSpPr>
        <p:spPr>
          <a:xfrm>
            <a:off x="629126" y="1704618"/>
            <a:ext cx="2873454" cy="280749"/>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eadex Pro" pitchFamily="34" charset="0"/>
                <a:ea typeface="Readex Pro" pitchFamily="34" charset="-122"/>
                <a:cs typeface="Readex Pro" pitchFamily="34" charset="-120"/>
              </a:rPr>
              <a:t>Conceptual Understanding</a:t>
            </a:r>
            <a:endParaRPr lang="en-US" sz="1750" dirty="0"/>
          </a:p>
        </p:txBody>
      </p:sp>
      <p:sp>
        <p:nvSpPr>
          <p:cNvPr id="4" name="Text 2"/>
          <p:cNvSpPr/>
          <p:nvPr/>
        </p:nvSpPr>
        <p:spPr>
          <a:xfrm>
            <a:off x="629126" y="2165033"/>
            <a:ext cx="6466880" cy="1150620"/>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model demonstrates sophisticated conceptual understanding of React patterns, TypeScript typing, and generative AI integration. It can articulate architectural principles, suggest component structures, and explain API concepts with technical precision.</a:t>
            </a:r>
            <a:endParaRPr lang="en-US" sz="1400" dirty="0"/>
          </a:p>
        </p:txBody>
      </p:sp>
      <p:sp>
        <p:nvSpPr>
          <p:cNvPr id="5" name="Text 3"/>
          <p:cNvSpPr/>
          <p:nvPr/>
        </p:nvSpPr>
        <p:spPr>
          <a:xfrm>
            <a:off x="7542014" y="1704618"/>
            <a:ext cx="2246828" cy="280749"/>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eadex Pro" pitchFamily="34" charset="0"/>
                <a:ea typeface="Readex Pro" pitchFamily="34" charset="-122"/>
                <a:cs typeface="Readex Pro" pitchFamily="34" charset="-120"/>
              </a:rPr>
              <a:t>Runtime Alignment</a:t>
            </a:r>
            <a:endParaRPr lang="en-US" sz="1750" dirty="0"/>
          </a:p>
        </p:txBody>
      </p:sp>
      <p:sp>
        <p:nvSpPr>
          <p:cNvPr id="6" name="Text 4"/>
          <p:cNvSpPr/>
          <p:nvPr/>
        </p:nvSpPr>
        <p:spPr>
          <a:xfrm>
            <a:off x="7542014" y="2165033"/>
            <a:ext cx="6466880" cy="1150620"/>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However, conceptual understanding doesn't guarantee runtime alignment. The November 2025 SDK introduced breaking changes that invalidated prior patterns. The model's training data contained older patterns that were conceptually correct but runtime-invalid.</a:t>
            </a:r>
            <a:endParaRPr lang="en-US" sz="1400" dirty="0"/>
          </a:p>
        </p:txBody>
      </p:sp>
      <p:sp>
        <p:nvSpPr>
          <p:cNvPr id="7" name="Text 5"/>
          <p:cNvSpPr/>
          <p:nvPr/>
        </p:nvSpPr>
        <p:spPr>
          <a:xfrm>
            <a:off x="629126" y="3679508"/>
            <a:ext cx="13372148" cy="1150620"/>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term "menomic drift" captures the gap between semantic understanding and operational reality that this investigation exposed. The model understood what a generative AI chat session should do conceptually—maintain conversation history, process streaming responses, integrate tool outputs—but its understanding was frozen in time, reflecting training data from before the November 2025 SDK changes. This created a situation where the model could explain chat session semantics eloquently while suggesting implementation patterns that no longer worked.</a:t>
            </a:r>
            <a:endParaRPr lang="en-US" sz="1400" dirty="0"/>
          </a:p>
        </p:txBody>
      </p:sp>
      <p:sp>
        <p:nvSpPr>
          <p:cNvPr id="8" name="Text 6"/>
          <p:cNvSpPr/>
          <p:nvPr/>
        </p:nvSpPr>
        <p:spPr>
          <a:xfrm>
            <a:off x="629126" y="5032296"/>
            <a:ext cx="13372148" cy="1150620"/>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This drift phenomenon extends beyond API versioning issues to a fundamental challenge in AI-assisted development: models are trained on static historical data, but software ecosystems evolve continuously. Package names change, API contracts evolve, best practices shift. A model trained on 2023 React patterns may suggest class components in a 2025 context where hooks are standard. A model trained on REST APIs may not know about GraphQL migration patterns. The temporal gap between training data and deployment context creates systematic drift that can't be resolved through prompt engineering alone.</a:t>
            </a:r>
            <a:endParaRPr lang="en-US" sz="1400" dirty="0"/>
          </a:p>
        </p:txBody>
      </p:sp>
      <p:sp>
        <p:nvSpPr>
          <p:cNvPr id="9" name="Text 7"/>
          <p:cNvSpPr/>
          <p:nvPr/>
        </p:nvSpPr>
        <p:spPr>
          <a:xfrm>
            <a:off x="629126" y="6385084"/>
            <a:ext cx="13372148" cy="1150620"/>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What makes menomic drift particularly insidious is its selective manifestation. The model correctly understood many aspects of the system—React component lifecycle, TypeScript type safety, state management patterns—while failing on specific API integration details. This creates a "Swiss cheese" effect: mostly correct understanding with critical gaps in unpredictable locations. Developers must maintain skepticism even when AI suggestions appear largely correct, because the errors may be precisely targeted at the most critical integration points where system success or failure is determined.</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2095" y="531733"/>
            <a:ext cx="8644414" cy="468273"/>
          </a:xfrm>
          <a:prstGeom prst="rect">
            <a:avLst/>
          </a:prstGeom>
          <a:noFill/>
          <a:ln/>
        </p:spPr>
        <p:txBody>
          <a:bodyPr wrap="none" lIns="0" tIns="0" rIns="0" bIns="0" rtlCol="0" anchor="t"/>
          <a:lstStyle/>
          <a:p>
            <a:pPr algn="l" indent="0" marL="0">
              <a:lnSpc>
                <a:spcPts val="3650"/>
              </a:lnSpc>
              <a:buNone/>
            </a:pPr>
            <a:r>
              <a:rPr lang="en-US" sz="2950" dirty="0">
                <a:solidFill>
                  <a:srgbClr val="1B1B27"/>
                </a:solidFill>
                <a:latin typeface="Readex Pro" pitchFamily="34" charset="0"/>
                <a:ea typeface="Readex Pro" pitchFamily="34" charset="-122"/>
                <a:cs typeface="Readex Pro" pitchFamily="34" charset="-120"/>
              </a:rPr>
              <a:t>The Blueprint Metaphor: Layered Understanding</a:t>
            </a:r>
            <a:endParaRPr lang="en-US" sz="2950" dirty="0"/>
          </a:p>
        </p:txBody>
      </p:sp>
      <p:pic>
        <p:nvPicPr>
          <p:cNvPr id="3" name="Image 0" descr="preencoded.png">    </p:cNvPr>
          <p:cNvPicPr>
            <a:picLocks noChangeAspect="1"/>
          </p:cNvPicPr>
          <p:nvPr/>
        </p:nvPicPr>
        <p:blipFill>
          <a:blip r:embed="rId1"/>
          <a:stretch>
            <a:fillRect/>
          </a:stretch>
        </p:blipFill>
        <p:spPr>
          <a:xfrm>
            <a:off x="3276005" y="1299686"/>
            <a:ext cx="1335048" cy="539353"/>
          </a:xfrm>
          <a:prstGeom prst="rect">
            <a:avLst/>
          </a:prstGeom>
        </p:spPr>
      </p:pic>
      <p:sp>
        <p:nvSpPr>
          <p:cNvPr id="4" name="Text 1"/>
          <p:cNvSpPr/>
          <p:nvPr/>
        </p:nvSpPr>
        <p:spPr>
          <a:xfrm>
            <a:off x="3838099" y="1496020"/>
            <a:ext cx="210741" cy="263366"/>
          </a:xfrm>
          <a:prstGeom prst="rect">
            <a:avLst/>
          </a:prstGeom>
          <a:noFill/>
          <a:ln/>
        </p:spPr>
        <p:txBody>
          <a:bodyPr wrap="none" lIns="0" tIns="0" rIns="0" bIns="0" rtlCol="0" anchor="t"/>
          <a:lstStyle/>
          <a:p>
            <a:pPr algn="ctr" indent="0" marL="0">
              <a:lnSpc>
                <a:spcPts val="2650"/>
              </a:lnSpc>
              <a:buNone/>
            </a:pPr>
            <a:r>
              <a:rPr lang="en-US" sz="1650" dirty="0">
                <a:solidFill>
                  <a:srgbClr val="3C3939"/>
                </a:solidFill>
                <a:latin typeface="Readex Pro" pitchFamily="34" charset="0"/>
                <a:ea typeface="Readex Pro" pitchFamily="34" charset="-122"/>
                <a:cs typeface="Readex Pro" pitchFamily="34" charset="-120"/>
              </a:rPr>
              <a:t>1</a:t>
            </a:r>
            <a:endParaRPr lang="en-US" sz="1650" dirty="0"/>
          </a:p>
        </p:txBody>
      </p:sp>
      <p:sp>
        <p:nvSpPr>
          <p:cNvPr id="5" name="Text 2"/>
          <p:cNvSpPr/>
          <p:nvPr/>
        </p:nvSpPr>
        <p:spPr>
          <a:xfrm>
            <a:off x="4760833" y="1449467"/>
            <a:ext cx="999173" cy="239792"/>
          </a:xfrm>
          <a:prstGeom prst="rect">
            <a:avLst/>
          </a:prstGeom>
          <a:noFill/>
          <a:ln/>
        </p:spPr>
        <p:txBody>
          <a:bodyPr wrap="non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Surface Syntax</a:t>
            </a:r>
            <a:endParaRPr lang="en-US" sz="1150" dirty="0"/>
          </a:p>
        </p:txBody>
      </p:sp>
      <p:sp>
        <p:nvSpPr>
          <p:cNvPr id="6" name="Shape 3"/>
          <p:cNvSpPr/>
          <p:nvPr/>
        </p:nvSpPr>
        <p:spPr>
          <a:xfrm>
            <a:off x="4648438" y="1853922"/>
            <a:ext cx="9372481" cy="7620"/>
          </a:xfrm>
          <a:prstGeom prst="roundRect">
            <a:avLst>
              <a:gd name="adj" fmla="val 826118"/>
            </a:avLst>
          </a:prstGeom>
          <a:solidFill>
            <a:srgbClr val="C7C7D0"/>
          </a:solidFill>
          <a:ln/>
        </p:spPr>
      </p:sp>
      <p:pic>
        <p:nvPicPr>
          <p:cNvPr id="7" name="Image 1" descr="preencoded.png">    </p:cNvPr>
          <p:cNvPicPr>
            <a:picLocks noChangeAspect="1"/>
          </p:cNvPicPr>
          <p:nvPr/>
        </p:nvPicPr>
        <p:blipFill>
          <a:blip r:embed="rId2"/>
          <a:stretch>
            <a:fillRect/>
          </a:stretch>
        </p:blipFill>
        <p:spPr>
          <a:xfrm>
            <a:off x="2608421" y="1876425"/>
            <a:ext cx="2670215" cy="539353"/>
          </a:xfrm>
          <a:prstGeom prst="rect">
            <a:avLst/>
          </a:prstGeom>
        </p:spPr>
      </p:pic>
      <p:sp>
        <p:nvSpPr>
          <p:cNvPr id="8" name="Text 4"/>
          <p:cNvSpPr/>
          <p:nvPr/>
        </p:nvSpPr>
        <p:spPr>
          <a:xfrm>
            <a:off x="3838099" y="2014418"/>
            <a:ext cx="210741" cy="263366"/>
          </a:xfrm>
          <a:prstGeom prst="rect">
            <a:avLst/>
          </a:prstGeom>
          <a:noFill/>
          <a:ln/>
        </p:spPr>
        <p:txBody>
          <a:bodyPr wrap="none" lIns="0" tIns="0" rIns="0" bIns="0" rtlCol="0" anchor="t"/>
          <a:lstStyle/>
          <a:p>
            <a:pPr algn="ctr" indent="0" marL="0">
              <a:lnSpc>
                <a:spcPts val="2650"/>
              </a:lnSpc>
              <a:buNone/>
            </a:pPr>
            <a:r>
              <a:rPr lang="en-US" sz="1650" dirty="0">
                <a:solidFill>
                  <a:srgbClr val="3C3939"/>
                </a:solidFill>
                <a:latin typeface="Readex Pro" pitchFamily="34" charset="0"/>
                <a:ea typeface="Readex Pro" pitchFamily="34" charset="-122"/>
                <a:cs typeface="Readex Pro" pitchFamily="34" charset="-120"/>
              </a:rPr>
              <a:t>2</a:t>
            </a:r>
            <a:endParaRPr lang="en-US" sz="1650" dirty="0"/>
          </a:p>
        </p:txBody>
      </p:sp>
      <p:sp>
        <p:nvSpPr>
          <p:cNvPr id="9" name="Text 5"/>
          <p:cNvSpPr/>
          <p:nvPr/>
        </p:nvSpPr>
        <p:spPr>
          <a:xfrm>
            <a:off x="5428417" y="2026206"/>
            <a:ext cx="929878" cy="239792"/>
          </a:xfrm>
          <a:prstGeom prst="rect">
            <a:avLst/>
          </a:prstGeom>
          <a:noFill/>
          <a:ln/>
        </p:spPr>
        <p:txBody>
          <a:bodyPr wrap="non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Type Systems</a:t>
            </a:r>
            <a:endParaRPr lang="en-US" sz="1150" dirty="0"/>
          </a:p>
        </p:txBody>
      </p:sp>
      <p:sp>
        <p:nvSpPr>
          <p:cNvPr id="10" name="Shape 6"/>
          <p:cNvSpPr/>
          <p:nvPr/>
        </p:nvSpPr>
        <p:spPr>
          <a:xfrm>
            <a:off x="5316022" y="2430661"/>
            <a:ext cx="8704898" cy="7620"/>
          </a:xfrm>
          <a:prstGeom prst="roundRect">
            <a:avLst>
              <a:gd name="adj" fmla="val 826118"/>
            </a:avLst>
          </a:prstGeom>
          <a:solidFill>
            <a:srgbClr val="C7C7D0"/>
          </a:solidFill>
          <a:ln/>
        </p:spPr>
      </p:sp>
      <p:pic>
        <p:nvPicPr>
          <p:cNvPr id="11" name="Image 2" descr="preencoded.png">    </p:cNvPr>
          <p:cNvPicPr>
            <a:picLocks noChangeAspect="1"/>
          </p:cNvPicPr>
          <p:nvPr/>
        </p:nvPicPr>
        <p:blipFill>
          <a:blip r:embed="rId3"/>
          <a:stretch>
            <a:fillRect/>
          </a:stretch>
        </p:blipFill>
        <p:spPr>
          <a:xfrm>
            <a:off x="1940838" y="2453164"/>
            <a:ext cx="4005382" cy="539353"/>
          </a:xfrm>
          <a:prstGeom prst="rect">
            <a:avLst/>
          </a:prstGeom>
        </p:spPr>
      </p:pic>
      <p:sp>
        <p:nvSpPr>
          <p:cNvPr id="12" name="Text 7"/>
          <p:cNvSpPr/>
          <p:nvPr/>
        </p:nvSpPr>
        <p:spPr>
          <a:xfrm>
            <a:off x="3838099" y="2591157"/>
            <a:ext cx="210741" cy="263366"/>
          </a:xfrm>
          <a:prstGeom prst="rect">
            <a:avLst/>
          </a:prstGeom>
          <a:noFill/>
          <a:ln/>
        </p:spPr>
        <p:txBody>
          <a:bodyPr wrap="none" lIns="0" tIns="0" rIns="0" bIns="0" rtlCol="0" anchor="t"/>
          <a:lstStyle/>
          <a:p>
            <a:pPr algn="ctr" indent="0" marL="0">
              <a:lnSpc>
                <a:spcPts val="2650"/>
              </a:lnSpc>
              <a:buNone/>
            </a:pPr>
            <a:r>
              <a:rPr lang="en-US" sz="1650" dirty="0">
                <a:solidFill>
                  <a:srgbClr val="3C3939"/>
                </a:solidFill>
                <a:latin typeface="Readex Pro" pitchFamily="34" charset="0"/>
                <a:ea typeface="Readex Pro" pitchFamily="34" charset="-122"/>
                <a:cs typeface="Readex Pro" pitchFamily="34" charset="-120"/>
              </a:rPr>
              <a:t>3</a:t>
            </a:r>
            <a:endParaRPr lang="en-US" sz="1650" dirty="0"/>
          </a:p>
        </p:txBody>
      </p:sp>
      <p:sp>
        <p:nvSpPr>
          <p:cNvPr id="13" name="Text 8"/>
          <p:cNvSpPr/>
          <p:nvPr/>
        </p:nvSpPr>
        <p:spPr>
          <a:xfrm>
            <a:off x="6096000" y="2602944"/>
            <a:ext cx="918805" cy="239792"/>
          </a:xfrm>
          <a:prstGeom prst="rect">
            <a:avLst/>
          </a:prstGeom>
          <a:noFill/>
          <a:ln/>
        </p:spPr>
        <p:txBody>
          <a:bodyPr wrap="non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API Contracts</a:t>
            </a:r>
            <a:endParaRPr lang="en-US" sz="1150" dirty="0"/>
          </a:p>
        </p:txBody>
      </p:sp>
      <p:sp>
        <p:nvSpPr>
          <p:cNvPr id="14" name="Shape 9"/>
          <p:cNvSpPr/>
          <p:nvPr/>
        </p:nvSpPr>
        <p:spPr>
          <a:xfrm>
            <a:off x="5983605" y="3007400"/>
            <a:ext cx="8037314" cy="7620"/>
          </a:xfrm>
          <a:prstGeom prst="roundRect">
            <a:avLst>
              <a:gd name="adj" fmla="val 826118"/>
            </a:avLst>
          </a:prstGeom>
          <a:solidFill>
            <a:srgbClr val="C7C7D0"/>
          </a:solidFill>
          <a:ln/>
        </p:spPr>
      </p:sp>
      <p:pic>
        <p:nvPicPr>
          <p:cNvPr id="15" name="Image 3" descr="preencoded.png">    </p:cNvPr>
          <p:cNvPicPr>
            <a:picLocks noChangeAspect="1"/>
          </p:cNvPicPr>
          <p:nvPr/>
        </p:nvPicPr>
        <p:blipFill>
          <a:blip r:embed="rId4"/>
          <a:stretch>
            <a:fillRect/>
          </a:stretch>
        </p:blipFill>
        <p:spPr>
          <a:xfrm>
            <a:off x="1273373" y="3029902"/>
            <a:ext cx="5340429" cy="539353"/>
          </a:xfrm>
          <a:prstGeom prst="rect">
            <a:avLst/>
          </a:prstGeom>
        </p:spPr>
      </p:pic>
      <p:sp>
        <p:nvSpPr>
          <p:cNvPr id="16" name="Text 10"/>
          <p:cNvSpPr/>
          <p:nvPr/>
        </p:nvSpPr>
        <p:spPr>
          <a:xfrm>
            <a:off x="3838099" y="3167896"/>
            <a:ext cx="210741" cy="263366"/>
          </a:xfrm>
          <a:prstGeom prst="rect">
            <a:avLst/>
          </a:prstGeom>
          <a:noFill/>
          <a:ln/>
        </p:spPr>
        <p:txBody>
          <a:bodyPr wrap="none" lIns="0" tIns="0" rIns="0" bIns="0" rtlCol="0" anchor="t"/>
          <a:lstStyle/>
          <a:p>
            <a:pPr algn="ctr" indent="0" marL="0">
              <a:lnSpc>
                <a:spcPts val="2650"/>
              </a:lnSpc>
              <a:buNone/>
            </a:pPr>
            <a:r>
              <a:rPr lang="en-US" sz="1650" dirty="0">
                <a:solidFill>
                  <a:srgbClr val="3C3939"/>
                </a:solidFill>
                <a:latin typeface="Readex Pro" pitchFamily="34" charset="0"/>
                <a:ea typeface="Readex Pro" pitchFamily="34" charset="-122"/>
                <a:cs typeface="Readex Pro" pitchFamily="34" charset="-120"/>
              </a:rPr>
              <a:t>4</a:t>
            </a:r>
            <a:endParaRPr lang="en-US" sz="1650" dirty="0"/>
          </a:p>
        </p:txBody>
      </p:sp>
      <p:sp>
        <p:nvSpPr>
          <p:cNvPr id="17" name="Text 11"/>
          <p:cNvSpPr/>
          <p:nvPr/>
        </p:nvSpPr>
        <p:spPr>
          <a:xfrm>
            <a:off x="6763583" y="3179683"/>
            <a:ext cx="1171813" cy="239792"/>
          </a:xfrm>
          <a:prstGeom prst="rect">
            <a:avLst/>
          </a:prstGeom>
          <a:noFill/>
          <a:ln/>
        </p:spPr>
        <p:txBody>
          <a:bodyPr wrap="non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Runtime Behavior</a:t>
            </a:r>
            <a:endParaRPr lang="en-US" sz="1150" dirty="0"/>
          </a:p>
        </p:txBody>
      </p:sp>
      <p:sp>
        <p:nvSpPr>
          <p:cNvPr id="18" name="Shape 12"/>
          <p:cNvSpPr/>
          <p:nvPr/>
        </p:nvSpPr>
        <p:spPr>
          <a:xfrm>
            <a:off x="6651188" y="3584138"/>
            <a:ext cx="7369731" cy="7620"/>
          </a:xfrm>
          <a:prstGeom prst="roundRect">
            <a:avLst>
              <a:gd name="adj" fmla="val 826118"/>
            </a:avLst>
          </a:prstGeom>
          <a:solidFill>
            <a:srgbClr val="C7C7D0"/>
          </a:solidFill>
          <a:ln/>
        </p:spPr>
      </p:sp>
      <p:pic>
        <p:nvPicPr>
          <p:cNvPr id="19" name="Image 4" descr="preencoded.png">    </p:cNvPr>
          <p:cNvPicPr>
            <a:picLocks noChangeAspect="1"/>
          </p:cNvPicPr>
          <p:nvPr/>
        </p:nvPicPr>
        <p:blipFill>
          <a:blip r:embed="rId5"/>
          <a:stretch>
            <a:fillRect/>
          </a:stretch>
        </p:blipFill>
        <p:spPr>
          <a:xfrm>
            <a:off x="605790" y="3606641"/>
            <a:ext cx="6675596" cy="539353"/>
          </a:xfrm>
          <a:prstGeom prst="rect">
            <a:avLst/>
          </a:prstGeom>
        </p:spPr>
      </p:pic>
      <p:sp>
        <p:nvSpPr>
          <p:cNvPr id="20" name="Text 13"/>
          <p:cNvSpPr/>
          <p:nvPr/>
        </p:nvSpPr>
        <p:spPr>
          <a:xfrm>
            <a:off x="3838099" y="3744635"/>
            <a:ext cx="210741" cy="263366"/>
          </a:xfrm>
          <a:prstGeom prst="rect">
            <a:avLst/>
          </a:prstGeom>
          <a:noFill/>
          <a:ln/>
        </p:spPr>
        <p:txBody>
          <a:bodyPr wrap="none" lIns="0" tIns="0" rIns="0" bIns="0" rtlCol="0" anchor="t"/>
          <a:lstStyle/>
          <a:p>
            <a:pPr algn="ctr" indent="0" marL="0">
              <a:lnSpc>
                <a:spcPts val="2650"/>
              </a:lnSpc>
              <a:buNone/>
            </a:pPr>
            <a:r>
              <a:rPr lang="en-US" sz="1650" dirty="0">
                <a:solidFill>
                  <a:srgbClr val="3C3939"/>
                </a:solidFill>
                <a:latin typeface="Readex Pro" pitchFamily="34" charset="0"/>
                <a:ea typeface="Readex Pro" pitchFamily="34" charset="-122"/>
                <a:cs typeface="Readex Pro" pitchFamily="34" charset="-120"/>
              </a:rPr>
              <a:t>5</a:t>
            </a:r>
            <a:endParaRPr lang="en-US" sz="1650" dirty="0"/>
          </a:p>
        </p:txBody>
      </p:sp>
      <p:sp>
        <p:nvSpPr>
          <p:cNvPr id="21" name="Text 14"/>
          <p:cNvSpPr/>
          <p:nvPr/>
        </p:nvSpPr>
        <p:spPr>
          <a:xfrm>
            <a:off x="7431167" y="3756422"/>
            <a:ext cx="1269325" cy="239792"/>
          </a:xfrm>
          <a:prstGeom prst="rect">
            <a:avLst/>
          </a:prstGeom>
          <a:noFill/>
          <a:ln/>
        </p:spPr>
        <p:txBody>
          <a:bodyPr wrap="non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Architectural Intent</a:t>
            </a:r>
            <a:endParaRPr lang="en-US" sz="1150" dirty="0"/>
          </a:p>
        </p:txBody>
      </p:sp>
      <p:sp>
        <p:nvSpPr>
          <p:cNvPr id="22" name="Text 15"/>
          <p:cNvSpPr/>
          <p:nvPr/>
        </p:nvSpPr>
        <p:spPr>
          <a:xfrm>
            <a:off x="572095" y="4314587"/>
            <a:ext cx="13486209" cy="71937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The investigation frequently references "blueprint" as a metaphor for multi-layered system understanding. At the surface layer lies syntax—the raw text of the code, which must parse correctly according to language grammar rules. TypeScript's compiler operates at this layer and the next: type systems, where variable types, function signatures, and interface contracts must align consistently. These layers are purely static, knowable without executing code.</a:t>
            </a:r>
            <a:endParaRPr lang="en-US" sz="1150" dirty="0"/>
          </a:p>
        </p:txBody>
      </p:sp>
      <p:sp>
        <p:nvSpPr>
          <p:cNvPr id="23" name="Text 16"/>
          <p:cNvSpPr/>
          <p:nvPr/>
        </p:nvSpPr>
        <p:spPr>
          <a:xfrm>
            <a:off x="572095" y="5202555"/>
            <a:ext cx="13486209" cy="71937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API contracts represent a deeper layer—the runtime interface between system components. This is where the investigation's actual issues manifested: the SDK package name, the async response handling, the configuration structure. These contracts can't be fully validated statically because they depend on external implementations (the SDK code) that may change independent of the calling code. Understanding API contracts requires either comprehensive documentation review or runtime verification—executing the code and observing behavior.</a:t>
            </a:r>
            <a:endParaRPr lang="en-US" sz="1150" dirty="0"/>
          </a:p>
        </p:txBody>
      </p:sp>
      <p:sp>
        <p:nvSpPr>
          <p:cNvPr id="24" name="Text 17"/>
          <p:cNvSpPr/>
          <p:nvPr/>
        </p:nvSpPr>
        <p:spPr>
          <a:xfrm>
            <a:off x="572095" y="6090523"/>
            <a:ext cx="13486209" cy="71937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Runtime behavior encompasses the dynamic aspects of system execution: how state changes over time, how asynchronous operations interleave, how error conditions propagate. The streaming chat implementation's behavior—accumulating message history, processing chunks asynchronously, extracting grounding metadata—can only be fully understood through execution. This layer is where the model's diagnostic limitations became most apparent: it could reason about code structure but couldn't simulate execution to verify behavioral claims.</a:t>
            </a:r>
            <a:endParaRPr lang="en-US" sz="1150" dirty="0"/>
          </a:p>
        </p:txBody>
      </p:sp>
      <p:sp>
        <p:nvSpPr>
          <p:cNvPr id="25" name="Text 18"/>
          <p:cNvSpPr/>
          <p:nvPr/>
        </p:nvSpPr>
        <p:spPr>
          <a:xfrm>
            <a:off x="572095" y="6978491"/>
            <a:ext cx="13486209" cy="71937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Architectural intent sits at the deepest layer—the conceptual model driving system design. The "dodecaface" architecture, the modal triad, the dimensional mapping concepts—these represent design philosophy that transcends specific code implementations. This layer proved most resilient to the debugging challenges: the architectural vision remained intact because it operated at an abstraction level independent of API drift. The modals weren't changed because they correctly expressed architectural intent; only the integration layer needed adjustment to align runtime behavior with that intent.</a:t>
            </a:r>
            <a:endParaRPr lang="en-US" sz="1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91026" y="831771"/>
            <a:ext cx="10312598" cy="527685"/>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Readex Pro" pitchFamily="34" charset="0"/>
                <a:ea typeface="Readex Pro" pitchFamily="34" charset="-122"/>
                <a:cs typeface="Readex Pro" pitchFamily="34" charset="-120"/>
              </a:rPr>
              <a:t>Comparative Analysis: AI vs. Traditional Debugging</a:t>
            </a:r>
            <a:endParaRPr lang="en-US" sz="3300" dirty="0"/>
          </a:p>
        </p:txBody>
      </p:sp>
      <p:sp>
        <p:nvSpPr>
          <p:cNvPr id="3" name="Shape 1"/>
          <p:cNvSpPr/>
          <p:nvPr/>
        </p:nvSpPr>
        <p:spPr>
          <a:xfrm>
            <a:off x="591026" y="1697117"/>
            <a:ext cx="13448348" cy="3430667"/>
          </a:xfrm>
          <a:prstGeom prst="roundRect">
            <a:avLst>
              <a:gd name="adj" fmla="val 2068"/>
            </a:avLst>
          </a:prstGeom>
          <a:noFill/>
          <a:ln w="7620">
            <a:solidFill>
              <a:srgbClr val="000000">
                <a:alpha val="8000"/>
              </a:srgbClr>
            </a:solidFill>
            <a:prstDash val="solid"/>
          </a:ln>
        </p:spPr>
      </p:sp>
      <p:sp>
        <p:nvSpPr>
          <p:cNvPr id="4" name="Shape 2"/>
          <p:cNvSpPr/>
          <p:nvPr/>
        </p:nvSpPr>
        <p:spPr>
          <a:xfrm>
            <a:off x="598646" y="1704737"/>
            <a:ext cx="13433108" cy="487918"/>
          </a:xfrm>
          <a:prstGeom prst="rect">
            <a:avLst/>
          </a:prstGeom>
          <a:solidFill>
            <a:srgbClr val="FFFFFF">
              <a:alpha val="4000"/>
            </a:srgbClr>
          </a:solidFill>
          <a:ln/>
        </p:spPr>
      </p:sp>
      <p:sp>
        <p:nvSpPr>
          <p:cNvPr id="5" name="Text 3"/>
          <p:cNvSpPr/>
          <p:nvPr/>
        </p:nvSpPr>
        <p:spPr>
          <a:xfrm>
            <a:off x="767596" y="1813679"/>
            <a:ext cx="3688437" cy="270034"/>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Aspect</a:t>
            </a:r>
            <a:endParaRPr lang="en-US" sz="1300" dirty="0"/>
          </a:p>
        </p:txBody>
      </p:sp>
      <p:sp>
        <p:nvSpPr>
          <p:cNvPr id="6" name="Text 4"/>
          <p:cNvSpPr/>
          <p:nvPr/>
        </p:nvSpPr>
        <p:spPr>
          <a:xfrm>
            <a:off x="4801314" y="1813679"/>
            <a:ext cx="4356259" cy="270034"/>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AI-Assisted Debugging</a:t>
            </a:r>
            <a:endParaRPr lang="en-US" sz="1300" dirty="0"/>
          </a:p>
        </p:txBody>
      </p:sp>
      <p:sp>
        <p:nvSpPr>
          <p:cNvPr id="7" name="Text 5"/>
          <p:cNvSpPr/>
          <p:nvPr/>
        </p:nvSpPr>
        <p:spPr>
          <a:xfrm>
            <a:off x="9502854" y="1813679"/>
            <a:ext cx="4360069" cy="270034"/>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Traditional Debugging</a:t>
            </a:r>
            <a:endParaRPr lang="en-US" sz="1300" dirty="0"/>
          </a:p>
        </p:txBody>
      </p:sp>
      <p:sp>
        <p:nvSpPr>
          <p:cNvPr id="8" name="Shape 6"/>
          <p:cNvSpPr/>
          <p:nvPr/>
        </p:nvSpPr>
        <p:spPr>
          <a:xfrm>
            <a:off x="598646" y="2192655"/>
            <a:ext cx="13433108" cy="487918"/>
          </a:xfrm>
          <a:prstGeom prst="rect">
            <a:avLst/>
          </a:prstGeom>
          <a:solidFill>
            <a:srgbClr val="000000">
              <a:alpha val="4000"/>
            </a:srgbClr>
          </a:solidFill>
          <a:ln/>
        </p:spPr>
      </p:sp>
      <p:sp>
        <p:nvSpPr>
          <p:cNvPr id="9" name="Text 7"/>
          <p:cNvSpPr/>
          <p:nvPr/>
        </p:nvSpPr>
        <p:spPr>
          <a:xfrm>
            <a:off x="767596" y="2301597"/>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Initial diagnosis</a:t>
            </a:r>
            <a:endParaRPr lang="en-US" sz="1300" dirty="0"/>
          </a:p>
        </p:txBody>
      </p:sp>
      <p:sp>
        <p:nvSpPr>
          <p:cNvPr id="10" name="Text 8"/>
          <p:cNvSpPr/>
          <p:nvPr/>
        </p:nvSpPr>
        <p:spPr>
          <a:xfrm>
            <a:off x="4801314" y="2301597"/>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Instant, confident, potentially hallucinated</a:t>
            </a:r>
            <a:endParaRPr lang="en-US" sz="1300" dirty="0"/>
          </a:p>
        </p:txBody>
      </p:sp>
      <p:sp>
        <p:nvSpPr>
          <p:cNvPr id="11" name="Text 9"/>
          <p:cNvSpPr/>
          <p:nvPr/>
        </p:nvSpPr>
        <p:spPr>
          <a:xfrm>
            <a:off x="9502854" y="2301597"/>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Requires manual investigation, slower but grounded</a:t>
            </a:r>
            <a:endParaRPr lang="en-US" sz="1300" dirty="0"/>
          </a:p>
        </p:txBody>
      </p:sp>
      <p:sp>
        <p:nvSpPr>
          <p:cNvPr id="12" name="Shape 10"/>
          <p:cNvSpPr/>
          <p:nvPr/>
        </p:nvSpPr>
        <p:spPr>
          <a:xfrm>
            <a:off x="598646" y="2680573"/>
            <a:ext cx="13433108" cy="487918"/>
          </a:xfrm>
          <a:prstGeom prst="rect">
            <a:avLst/>
          </a:prstGeom>
          <a:solidFill>
            <a:srgbClr val="FFFFFF">
              <a:alpha val="4000"/>
            </a:srgbClr>
          </a:solidFill>
          <a:ln/>
        </p:spPr>
      </p:sp>
      <p:sp>
        <p:nvSpPr>
          <p:cNvPr id="13" name="Text 11"/>
          <p:cNvSpPr/>
          <p:nvPr/>
        </p:nvSpPr>
        <p:spPr>
          <a:xfrm>
            <a:off x="767596" y="2789515"/>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Iteration speed</a:t>
            </a:r>
            <a:endParaRPr lang="en-US" sz="1300" dirty="0"/>
          </a:p>
        </p:txBody>
      </p:sp>
      <p:sp>
        <p:nvSpPr>
          <p:cNvPr id="14" name="Text 12"/>
          <p:cNvSpPr/>
          <p:nvPr/>
        </p:nvSpPr>
        <p:spPr>
          <a:xfrm>
            <a:off x="4801314" y="2789515"/>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Rapid suggestion generation</a:t>
            </a:r>
            <a:endParaRPr lang="en-US" sz="1300" dirty="0"/>
          </a:p>
        </p:txBody>
      </p:sp>
      <p:sp>
        <p:nvSpPr>
          <p:cNvPr id="15" name="Text 13"/>
          <p:cNvSpPr/>
          <p:nvPr/>
        </p:nvSpPr>
        <p:spPr>
          <a:xfrm>
            <a:off x="9502854" y="2789515"/>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Limited by human analysis speed</a:t>
            </a:r>
            <a:endParaRPr lang="en-US" sz="1300" dirty="0"/>
          </a:p>
        </p:txBody>
      </p:sp>
      <p:sp>
        <p:nvSpPr>
          <p:cNvPr id="16" name="Shape 14"/>
          <p:cNvSpPr/>
          <p:nvPr/>
        </p:nvSpPr>
        <p:spPr>
          <a:xfrm>
            <a:off x="598646" y="3168491"/>
            <a:ext cx="13433108" cy="487918"/>
          </a:xfrm>
          <a:prstGeom prst="rect">
            <a:avLst/>
          </a:prstGeom>
          <a:solidFill>
            <a:srgbClr val="000000">
              <a:alpha val="4000"/>
            </a:srgbClr>
          </a:solidFill>
          <a:ln/>
        </p:spPr>
      </p:sp>
      <p:sp>
        <p:nvSpPr>
          <p:cNvPr id="17" name="Text 15"/>
          <p:cNvSpPr/>
          <p:nvPr/>
        </p:nvSpPr>
        <p:spPr>
          <a:xfrm>
            <a:off x="767596" y="3277433"/>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Grounding in reality</a:t>
            </a:r>
            <a:endParaRPr lang="en-US" sz="1300" dirty="0"/>
          </a:p>
        </p:txBody>
      </p:sp>
      <p:sp>
        <p:nvSpPr>
          <p:cNvPr id="18" name="Text 16"/>
          <p:cNvSpPr/>
          <p:nvPr/>
        </p:nvSpPr>
        <p:spPr>
          <a:xfrm>
            <a:off x="4801314" y="3277433"/>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Weak—suggestions may be plausible but incorrect</a:t>
            </a:r>
            <a:endParaRPr lang="en-US" sz="1300" dirty="0"/>
          </a:p>
        </p:txBody>
      </p:sp>
      <p:sp>
        <p:nvSpPr>
          <p:cNvPr id="19" name="Text 17"/>
          <p:cNvSpPr/>
          <p:nvPr/>
        </p:nvSpPr>
        <p:spPr>
          <a:xfrm>
            <a:off x="9502854" y="3277433"/>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Strong—humans verify against running system</a:t>
            </a:r>
            <a:endParaRPr lang="en-US" sz="1300" dirty="0"/>
          </a:p>
        </p:txBody>
      </p:sp>
      <p:sp>
        <p:nvSpPr>
          <p:cNvPr id="20" name="Shape 18"/>
          <p:cNvSpPr/>
          <p:nvPr/>
        </p:nvSpPr>
        <p:spPr>
          <a:xfrm>
            <a:off x="598646" y="3656409"/>
            <a:ext cx="13433108" cy="487918"/>
          </a:xfrm>
          <a:prstGeom prst="rect">
            <a:avLst/>
          </a:prstGeom>
          <a:solidFill>
            <a:srgbClr val="FFFFFF">
              <a:alpha val="4000"/>
            </a:srgbClr>
          </a:solidFill>
          <a:ln/>
        </p:spPr>
      </p:sp>
      <p:sp>
        <p:nvSpPr>
          <p:cNvPr id="21" name="Text 19"/>
          <p:cNvSpPr/>
          <p:nvPr/>
        </p:nvSpPr>
        <p:spPr>
          <a:xfrm>
            <a:off x="767596" y="3765352"/>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Token/time cost</a:t>
            </a:r>
            <a:endParaRPr lang="en-US" sz="1300" dirty="0"/>
          </a:p>
        </p:txBody>
      </p:sp>
      <p:sp>
        <p:nvSpPr>
          <p:cNvPr id="22" name="Text 20"/>
          <p:cNvSpPr/>
          <p:nvPr/>
        </p:nvSpPr>
        <p:spPr>
          <a:xfrm>
            <a:off x="4801314" y="3765352"/>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High token consumption, especially in loops</a:t>
            </a:r>
            <a:endParaRPr lang="en-US" sz="1300" dirty="0"/>
          </a:p>
        </p:txBody>
      </p:sp>
      <p:sp>
        <p:nvSpPr>
          <p:cNvPr id="23" name="Text 21"/>
          <p:cNvSpPr/>
          <p:nvPr/>
        </p:nvSpPr>
        <p:spPr>
          <a:xfrm>
            <a:off x="9502854" y="3765352"/>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Pure developer time, no API costs</a:t>
            </a:r>
            <a:endParaRPr lang="en-US" sz="1300" dirty="0"/>
          </a:p>
        </p:txBody>
      </p:sp>
      <p:sp>
        <p:nvSpPr>
          <p:cNvPr id="24" name="Shape 22"/>
          <p:cNvSpPr/>
          <p:nvPr/>
        </p:nvSpPr>
        <p:spPr>
          <a:xfrm>
            <a:off x="598646" y="4144327"/>
            <a:ext cx="13433108" cy="487918"/>
          </a:xfrm>
          <a:prstGeom prst="rect">
            <a:avLst/>
          </a:prstGeom>
          <a:solidFill>
            <a:srgbClr val="000000">
              <a:alpha val="4000"/>
            </a:srgbClr>
          </a:solidFill>
          <a:ln/>
        </p:spPr>
      </p:sp>
      <p:sp>
        <p:nvSpPr>
          <p:cNvPr id="25" name="Text 23"/>
          <p:cNvSpPr/>
          <p:nvPr/>
        </p:nvSpPr>
        <p:spPr>
          <a:xfrm>
            <a:off x="767596" y="4253270"/>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Context retention</a:t>
            </a:r>
            <a:endParaRPr lang="en-US" sz="1300" dirty="0"/>
          </a:p>
        </p:txBody>
      </p:sp>
      <p:sp>
        <p:nvSpPr>
          <p:cNvPr id="26" name="Text 24"/>
          <p:cNvSpPr/>
          <p:nvPr/>
        </p:nvSpPr>
        <p:spPr>
          <a:xfrm>
            <a:off x="4801314" y="4253270"/>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Limited by context window, may drift</a:t>
            </a:r>
            <a:endParaRPr lang="en-US" sz="1300" dirty="0"/>
          </a:p>
        </p:txBody>
      </p:sp>
      <p:sp>
        <p:nvSpPr>
          <p:cNvPr id="27" name="Text 25"/>
          <p:cNvSpPr/>
          <p:nvPr/>
        </p:nvSpPr>
        <p:spPr>
          <a:xfrm>
            <a:off x="9502854" y="4253270"/>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Developer maintains full project context</a:t>
            </a:r>
            <a:endParaRPr lang="en-US" sz="1300" dirty="0"/>
          </a:p>
        </p:txBody>
      </p:sp>
      <p:sp>
        <p:nvSpPr>
          <p:cNvPr id="28" name="Shape 26"/>
          <p:cNvSpPr/>
          <p:nvPr/>
        </p:nvSpPr>
        <p:spPr>
          <a:xfrm>
            <a:off x="598646" y="4632246"/>
            <a:ext cx="13433108" cy="487918"/>
          </a:xfrm>
          <a:prstGeom prst="rect">
            <a:avLst/>
          </a:prstGeom>
          <a:solidFill>
            <a:srgbClr val="FFFFFF">
              <a:alpha val="4000"/>
            </a:srgbClr>
          </a:solidFill>
          <a:ln/>
        </p:spPr>
      </p:sp>
      <p:sp>
        <p:nvSpPr>
          <p:cNvPr id="29" name="Text 27"/>
          <p:cNvSpPr/>
          <p:nvPr/>
        </p:nvSpPr>
        <p:spPr>
          <a:xfrm>
            <a:off x="767596" y="4741188"/>
            <a:ext cx="3688437"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Domain expertise</a:t>
            </a:r>
            <a:endParaRPr lang="en-US" sz="1300" dirty="0"/>
          </a:p>
        </p:txBody>
      </p:sp>
      <p:sp>
        <p:nvSpPr>
          <p:cNvPr id="30" name="Text 28"/>
          <p:cNvSpPr/>
          <p:nvPr/>
        </p:nvSpPr>
        <p:spPr>
          <a:xfrm>
            <a:off x="4801314" y="4741188"/>
            <a:ext cx="435625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Broad but shallow, pattern-matching based</a:t>
            </a:r>
            <a:endParaRPr lang="en-US" sz="1300" dirty="0"/>
          </a:p>
        </p:txBody>
      </p:sp>
      <p:sp>
        <p:nvSpPr>
          <p:cNvPr id="31" name="Text 29"/>
          <p:cNvSpPr/>
          <p:nvPr/>
        </p:nvSpPr>
        <p:spPr>
          <a:xfrm>
            <a:off x="9502854" y="4741188"/>
            <a:ext cx="4360069" cy="270034"/>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Deep in familiar domains, requires learning in new ones</a:t>
            </a:r>
            <a:endParaRPr lang="en-US" sz="1300" dirty="0"/>
          </a:p>
        </p:txBody>
      </p:sp>
      <p:sp>
        <p:nvSpPr>
          <p:cNvPr id="32" name="Text 30"/>
          <p:cNvSpPr/>
          <p:nvPr/>
        </p:nvSpPr>
        <p:spPr>
          <a:xfrm>
            <a:off x="591026" y="5317688"/>
            <a:ext cx="13448348" cy="810101"/>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The investigation reveals key tradeoffs between AI-assisted and traditional debugging approaches. AI provides instant suggestions—the model generated elaborate diagnostics within seconds of receiving the error description. This speed advantage is significant for rapid ideation and exploring multiple solution paths. However, that speed advantage evaporates when suggestions are incorrect, as the four loops demonstrated: rapid generation of wrong answers wastes more time than slower generation of correct ones.</a:t>
            </a:r>
            <a:endParaRPr lang="en-US" sz="1300" dirty="0"/>
          </a:p>
        </p:txBody>
      </p:sp>
      <p:sp>
        <p:nvSpPr>
          <p:cNvPr id="33" name="Text 31"/>
          <p:cNvSpPr/>
          <p:nvPr/>
        </p:nvSpPr>
        <p:spPr>
          <a:xfrm>
            <a:off x="591026" y="6317694"/>
            <a:ext cx="13448348" cy="1080135"/>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The grounding differential represents the most critical distinction. Traditional debugging inherently involves verification—developers run code, examine outputs, set breakpoints, and observe actual behavior. Each diagnostic step is validated against empirical evidence before proceeding. AI debugging, as currently implemented, operates in a purely linguistic space—generating suggestions based on training data patterns without runtime verification. This creates the possibility of confident hallucination that simply can't occur in traditional debugging: a developer might misinterpret an error message, but they can't persistently claim an error exists when the compiler reports clean compilation.</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99956" y="675084"/>
            <a:ext cx="9466183" cy="535781"/>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eadex Pro" pitchFamily="34" charset="0"/>
                <a:ea typeface="Readex Pro" pitchFamily="34" charset="-122"/>
                <a:cs typeface="Readex Pro" pitchFamily="34" charset="-120"/>
              </a:rPr>
              <a:t>Prompt Engineering: Limitations and Potential</a:t>
            </a:r>
            <a:endParaRPr lang="en-US" sz="3350" dirty="0"/>
          </a:p>
        </p:txBody>
      </p:sp>
      <p:sp>
        <p:nvSpPr>
          <p:cNvPr id="3" name="Shape 1"/>
          <p:cNvSpPr/>
          <p:nvPr/>
        </p:nvSpPr>
        <p:spPr>
          <a:xfrm>
            <a:off x="599956" y="1553647"/>
            <a:ext cx="4362569" cy="1856303"/>
          </a:xfrm>
          <a:prstGeom prst="roundRect">
            <a:avLst>
              <a:gd name="adj" fmla="val 5911"/>
            </a:avLst>
          </a:prstGeom>
          <a:solidFill>
            <a:srgbClr val="FFFFFF">
              <a:alpha val="95000"/>
            </a:srgbClr>
          </a:solidFill>
          <a:ln w="22860">
            <a:solidFill>
              <a:srgbClr val="C7C7D0"/>
            </a:solidFill>
            <a:prstDash val="solid"/>
          </a:ln>
        </p:spPr>
      </p:sp>
      <p:sp>
        <p:nvSpPr>
          <p:cNvPr id="4" name="Shape 2"/>
          <p:cNvSpPr/>
          <p:nvPr/>
        </p:nvSpPr>
        <p:spPr>
          <a:xfrm>
            <a:off x="577096" y="1553647"/>
            <a:ext cx="91440" cy="1856303"/>
          </a:xfrm>
          <a:prstGeom prst="roundRect">
            <a:avLst>
              <a:gd name="adj" fmla="val 78747"/>
            </a:avLst>
          </a:prstGeom>
          <a:solidFill>
            <a:srgbClr val="1B1B27"/>
          </a:solidFill>
          <a:ln/>
        </p:spPr>
      </p:sp>
      <p:sp>
        <p:nvSpPr>
          <p:cNvPr id="5" name="Text 3"/>
          <p:cNvSpPr/>
          <p:nvPr/>
        </p:nvSpPr>
        <p:spPr>
          <a:xfrm>
            <a:off x="862727" y="1747838"/>
            <a:ext cx="2143006" cy="267891"/>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Current Approach</a:t>
            </a:r>
            <a:endParaRPr lang="en-US" sz="1650" dirty="0"/>
          </a:p>
        </p:txBody>
      </p:sp>
      <p:sp>
        <p:nvSpPr>
          <p:cNvPr id="6" name="Text 4"/>
          <p:cNvSpPr/>
          <p:nvPr/>
        </p:nvSpPr>
        <p:spPr>
          <a:xfrm>
            <a:off x="862727" y="2118479"/>
            <a:ext cx="3905607" cy="82296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Standard conversational prompting: "Here's my code, here's the error I'm seeing, what's wrong?" Relies on model's training patterns for diagnosis.</a:t>
            </a:r>
            <a:endParaRPr lang="en-US" sz="1300" dirty="0"/>
          </a:p>
        </p:txBody>
      </p:sp>
      <p:sp>
        <p:nvSpPr>
          <p:cNvPr id="7" name="Shape 5"/>
          <p:cNvSpPr/>
          <p:nvPr/>
        </p:nvSpPr>
        <p:spPr>
          <a:xfrm>
            <a:off x="5133856" y="1553647"/>
            <a:ext cx="4362569" cy="1856303"/>
          </a:xfrm>
          <a:prstGeom prst="roundRect">
            <a:avLst>
              <a:gd name="adj" fmla="val 5911"/>
            </a:avLst>
          </a:prstGeom>
          <a:solidFill>
            <a:srgbClr val="FFFFFF">
              <a:alpha val="95000"/>
            </a:srgbClr>
          </a:solidFill>
          <a:ln w="22860">
            <a:solidFill>
              <a:srgbClr val="C7C7D0"/>
            </a:solidFill>
            <a:prstDash val="solid"/>
          </a:ln>
        </p:spPr>
      </p:sp>
      <p:sp>
        <p:nvSpPr>
          <p:cNvPr id="8" name="Shape 6"/>
          <p:cNvSpPr/>
          <p:nvPr/>
        </p:nvSpPr>
        <p:spPr>
          <a:xfrm>
            <a:off x="5110996" y="1553647"/>
            <a:ext cx="91440" cy="1856303"/>
          </a:xfrm>
          <a:prstGeom prst="roundRect">
            <a:avLst>
              <a:gd name="adj" fmla="val 78747"/>
            </a:avLst>
          </a:prstGeom>
          <a:solidFill>
            <a:srgbClr val="1B1B27"/>
          </a:solidFill>
          <a:ln/>
        </p:spPr>
      </p:sp>
      <p:sp>
        <p:nvSpPr>
          <p:cNvPr id="9" name="Text 7"/>
          <p:cNvSpPr/>
          <p:nvPr/>
        </p:nvSpPr>
        <p:spPr>
          <a:xfrm>
            <a:off x="5396627" y="1747838"/>
            <a:ext cx="2153960" cy="267891"/>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Enhanced Prompting</a:t>
            </a:r>
            <a:endParaRPr lang="en-US" sz="1650" dirty="0"/>
          </a:p>
        </p:txBody>
      </p:sp>
      <p:sp>
        <p:nvSpPr>
          <p:cNvPr id="10" name="Text 8"/>
          <p:cNvSpPr/>
          <p:nvPr/>
        </p:nvSpPr>
        <p:spPr>
          <a:xfrm>
            <a:off x="5396627" y="2118479"/>
            <a:ext cx="3905607" cy="109728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Could include: static analysis results, runtime error traces, SDK version numbers, explicit verification instructions. More context might reduce hallucination.</a:t>
            </a:r>
            <a:endParaRPr lang="en-US" sz="1300" dirty="0"/>
          </a:p>
        </p:txBody>
      </p:sp>
      <p:sp>
        <p:nvSpPr>
          <p:cNvPr id="11" name="Shape 9"/>
          <p:cNvSpPr/>
          <p:nvPr/>
        </p:nvSpPr>
        <p:spPr>
          <a:xfrm>
            <a:off x="9667756" y="1553647"/>
            <a:ext cx="4362569" cy="1856303"/>
          </a:xfrm>
          <a:prstGeom prst="roundRect">
            <a:avLst>
              <a:gd name="adj" fmla="val 5911"/>
            </a:avLst>
          </a:prstGeom>
          <a:solidFill>
            <a:srgbClr val="FFFFFF">
              <a:alpha val="95000"/>
            </a:srgbClr>
          </a:solidFill>
          <a:ln w="22860">
            <a:solidFill>
              <a:srgbClr val="C7C7D0"/>
            </a:solidFill>
            <a:prstDash val="solid"/>
          </a:ln>
        </p:spPr>
      </p:sp>
      <p:sp>
        <p:nvSpPr>
          <p:cNvPr id="12" name="Shape 10"/>
          <p:cNvSpPr/>
          <p:nvPr/>
        </p:nvSpPr>
        <p:spPr>
          <a:xfrm>
            <a:off x="9644896" y="1553647"/>
            <a:ext cx="91440" cy="1856303"/>
          </a:xfrm>
          <a:prstGeom prst="roundRect">
            <a:avLst>
              <a:gd name="adj" fmla="val 78747"/>
            </a:avLst>
          </a:prstGeom>
          <a:solidFill>
            <a:srgbClr val="1B1B27"/>
          </a:solidFill>
          <a:ln/>
        </p:spPr>
      </p:sp>
      <p:sp>
        <p:nvSpPr>
          <p:cNvPr id="13" name="Text 11"/>
          <p:cNvSpPr/>
          <p:nvPr/>
        </p:nvSpPr>
        <p:spPr>
          <a:xfrm>
            <a:off x="9930527" y="1747838"/>
            <a:ext cx="2143006" cy="267891"/>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Fundamental Limits</a:t>
            </a:r>
            <a:endParaRPr lang="en-US" sz="1650" dirty="0"/>
          </a:p>
        </p:txBody>
      </p:sp>
      <p:sp>
        <p:nvSpPr>
          <p:cNvPr id="14" name="Text 12"/>
          <p:cNvSpPr/>
          <p:nvPr/>
        </p:nvSpPr>
        <p:spPr>
          <a:xfrm>
            <a:off x="9930527" y="2118479"/>
            <a:ext cx="3905607" cy="109728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No amount of prompting provides actual code execution. Models can't verify their claims without external tooling integration—a architectural limitation, not a prompt design issue.</a:t>
            </a:r>
            <a:endParaRPr lang="en-US" sz="1300" dirty="0"/>
          </a:p>
        </p:txBody>
      </p:sp>
      <p:sp>
        <p:nvSpPr>
          <p:cNvPr id="15" name="Text 13"/>
          <p:cNvSpPr/>
          <p:nvPr/>
        </p:nvSpPr>
        <p:spPr>
          <a:xfrm>
            <a:off x="599956" y="3602712"/>
            <a:ext cx="13430488" cy="109728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The investigation raises questions about prompt engineering effectiveness for debugging tasks. Could better prompts have prevented the four-loop hallucination? Potentially more structured prompts—explicitly providing TypeScript compiler output, runtime error traces, and SDK version information—might have grounded the model's diagnostics more effectively. Prompts that explicitly instruct the model to verify claims ("Before suggesting this is an import error, confirm that the file actually exists and is not empty") might trigger more rigorous reasoning.</a:t>
            </a:r>
            <a:endParaRPr lang="en-US" sz="1300" dirty="0"/>
          </a:p>
        </p:txBody>
      </p:sp>
      <p:sp>
        <p:nvSpPr>
          <p:cNvPr id="16" name="Text 14"/>
          <p:cNvSpPr/>
          <p:nvPr/>
        </p:nvSpPr>
        <p:spPr>
          <a:xfrm>
            <a:off x="599956" y="4892754"/>
            <a:ext cx="13430488" cy="137160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However, fundamental limitations constrain prompt engineering impact. The model lacks code execution capability—it can't run the TypeScript compiler, execute the program, or validate package names against npm registry. These operations require external tool integration, transforming the model from a standalone reasoning engine into an agent with environmental access. Some AI platforms are developing such capabilities (code execution sandboxes, package manager integration), but they weren't available in the system under investigation. Without these tools, prompt engineering can only optimize the model's pattern-matching against training data, not ground its reasoning in actual system state.</a:t>
            </a:r>
            <a:endParaRPr lang="en-US" sz="1300" dirty="0"/>
          </a:p>
        </p:txBody>
      </p:sp>
      <p:sp>
        <p:nvSpPr>
          <p:cNvPr id="17" name="Text 15"/>
          <p:cNvSpPr/>
          <p:nvPr/>
        </p:nvSpPr>
        <p:spPr>
          <a:xfrm>
            <a:off x="599956" y="6457117"/>
            <a:ext cx="13430488" cy="1097280"/>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The token economics of enhanced prompting also merit consideration. More detailed prompts consume more tokens, both in input (the prompt itself) and potentially in output (more complex reasoning chains). If enhanced prompting prevents one or two hallucination loops, the token investment may be worthwhile. However, if it merely delays hallucination or shifts it to different issues, the additional token cost compounds the waste. This argues for empirical testing: measure hallucination rates and token costs under different prompting strategies, identify which patterns provide genuine value versus those that add complexity without improving outcomes.</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72095" y="561499"/>
            <a:ext cx="8340566" cy="493752"/>
          </a:xfrm>
          <a:prstGeom prst="rect">
            <a:avLst/>
          </a:prstGeom>
          <a:noFill/>
          <a:ln/>
        </p:spPr>
        <p:txBody>
          <a:bodyPr wrap="none" lIns="0" tIns="0" rIns="0" bIns="0" rtlCol="0" anchor="t"/>
          <a:lstStyle/>
          <a:p>
            <a:pPr algn="l" indent="0" marL="0">
              <a:lnSpc>
                <a:spcPts val="3850"/>
              </a:lnSpc>
              <a:buNone/>
            </a:pPr>
            <a:r>
              <a:rPr lang="en-US" sz="3100" dirty="0">
                <a:solidFill>
                  <a:srgbClr val="1B1B27"/>
                </a:solidFill>
                <a:latin typeface="Readex Pro" pitchFamily="34" charset="0"/>
                <a:ea typeface="Readex Pro" pitchFamily="34" charset="-122"/>
                <a:cs typeface="Readex Pro" pitchFamily="34" charset="-120"/>
              </a:rPr>
              <a:t>Documentation Dependency: SDK Evolution</a:t>
            </a:r>
            <a:endParaRPr lang="en-US" sz="3100" dirty="0"/>
          </a:p>
        </p:txBody>
      </p:sp>
      <p:sp>
        <p:nvSpPr>
          <p:cNvPr id="3" name="Text 1"/>
          <p:cNvSpPr/>
          <p:nvPr/>
        </p:nvSpPr>
        <p:spPr>
          <a:xfrm>
            <a:off x="572095" y="1434465"/>
            <a:ext cx="7937421" cy="1263848"/>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investigation ultimately resolved through consultation of official SDK documentation dated November 15, 2025—a resource the AI model likely didn't have in its training data. This documentation revealed the three API drift points: package rename, async handling changes, and configuration structure evolution. The resolution required human developer action: reading documentation, understanding the changes, and implementing corrections.</a:t>
            </a:r>
            <a:endParaRPr lang="en-US" sz="1200" dirty="0"/>
          </a:p>
        </p:txBody>
      </p:sp>
      <p:sp>
        <p:nvSpPr>
          <p:cNvPr id="4" name="Text 2"/>
          <p:cNvSpPr/>
          <p:nvPr/>
        </p:nvSpPr>
        <p:spPr>
          <a:xfrm>
            <a:off x="572095" y="2840474"/>
            <a:ext cx="7937421" cy="1263848"/>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This documentation dependency highlights a critical workflow pattern for AI-assisted development: when AI suggestions fail, escalate to authoritative sources. Model training data becomes stale the moment training concludes, while APIs continue evolving. Documentation represents ground truth for current API behavior—but only if it's accurate, accessible, and comprehensible. The effectiveness of the final fix depended entirely on Google providing clear, up-to-date documentation of breaking changes.</a:t>
            </a:r>
            <a:endParaRPr lang="en-US" sz="1200" dirty="0"/>
          </a:p>
        </p:txBody>
      </p:sp>
      <p:sp>
        <p:nvSpPr>
          <p:cNvPr id="5" name="Shape 3"/>
          <p:cNvSpPr/>
          <p:nvPr/>
        </p:nvSpPr>
        <p:spPr>
          <a:xfrm>
            <a:off x="11472743" y="1470065"/>
            <a:ext cx="22860" cy="3895249"/>
          </a:xfrm>
          <a:prstGeom prst="roundRect">
            <a:avLst>
              <a:gd name="adj" fmla="val 290358"/>
            </a:avLst>
          </a:prstGeom>
          <a:solidFill>
            <a:srgbClr val="C7C7D0"/>
          </a:solidFill>
          <a:ln/>
        </p:spPr>
      </p:sp>
      <p:sp>
        <p:nvSpPr>
          <p:cNvPr id="6" name="Shape 4"/>
          <p:cNvSpPr/>
          <p:nvPr/>
        </p:nvSpPr>
        <p:spPr>
          <a:xfrm>
            <a:off x="11191042" y="1636395"/>
            <a:ext cx="315992" cy="22860"/>
          </a:xfrm>
          <a:prstGeom prst="roundRect">
            <a:avLst>
              <a:gd name="adj" fmla="val 290358"/>
            </a:avLst>
          </a:prstGeom>
          <a:solidFill>
            <a:srgbClr val="C7C7D0"/>
          </a:solidFill>
          <a:ln/>
        </p:spPr>
      </p:sp>
      <p:sp>
        <p:nvSpPr>
          <p:cNvPr id="7" name="Shape 5"/>
          <p:cNvSpPr/>
          <p:nvPr/>
        </p:nvSpPr>
        <p:spPr>
          <a:xfrm>
            <a:off x="11424940" y="1588591"/>
            <a:ext cx="118467" cy="118467"/>
          </a:xfrm>
          <a:prstGeom prst="roundRect">
            <a:avLst>
              <a:gd name="adj" fmla="val 385930"/>
            </a:avLst>
          </a:prstGeom>
          <a:solidFill>
            <a:srgbClr val="1B1B27"/>
          </a:solidFill>
          <a:ln/>
        </p:spPr>
      </p:sp>
      <p:sp>
        <p:nvSpPr>
          <p:cNvPr id="8" name="Text 6"/>
          <p:cNvSpPr/>
          <p:nvPr/>
        </p:nvSpPr>
        <p:spPr>
          <a:xfrm>
            <a:off x="8902660" y="1521381"/>
            <a:ext cx="1949410" cy="252770"/>
          </a:xfrm>
          <a:prstGeom prst="rect">
            <a:avLst/>
          </a:prstGeom>
          <a:noFill/>
          <a:ln/>
        </p:spPr>
        <p:txBody>
          <a:bodyPr wrap="none" lIns="0" tIns="0" rIns="0" bIns="0" rtlCol="0" anchor="t"/>
          <a:lstStyle/>
          <a:p>
            <a:pPr algn="r" indent="0" marL="0">
              <a:lnSpc>
                <a:spcPts val="1950"/>
              </a:lnSpc>
              <a:buNone/>
            </a:pPr>
            <a:r>
              <a:rPr lang="en-US" sz="1200" dirty="0">
                <a:solidFill>
                  <a:srgbClr val="3C3939"/>
                </a:solidFill>
                <a:latin typeface="Roboto" pitchFamily="34" charset="0"/>
                <a:ea typeface="Roboto" pitchFamily="34" charset="-122"/>
                <a:cs typeface="Roboto" pitchFamily="34" charset="-120"/>
              </a:rPr>
              <a:t>Pre-Nov 2025: Old patterns</a:t>
            </a:r>
            <a:endParaRPr lang="en-US" sz="1200" dirty="0"/>
          </a:p>
        </p:txBody>
      </p:sp>
      <p:sp>
        <p:nvSpPr>
          <p:cNvPr id="9" name="Shape 7"/>
          <p:cNvSpPr/>
          <p:nvPr/>
        </p:nvSpPr>
        <p:spPr>
          <a:xfrm>
            <a:off x="11461313" y="2584490"/>
            <a:ext cx="315992" cy="22860"/>
          </a:xfrm>
          <a:prstGeom prst="roundRect">
            <a:avLst>
              <a:gd name="adj" fmla="val 290358"/>
            </a:avLst>
          </a:prstGeom>
          <a:solidFill>
            <a:srgbClr val="C7C7D0"/>
          </a:solidFill>
          <a:ln/>
        </p:spPr>
      </p:sp>
      <p:sp>
        <p:nvSpPr>
          <p:cNvPr id="10" name="Shape 8"/>
          <p:cNvSpPr/>
          <p:nvPr/>
        </p:nvSpPr>
        <p:spPr>
          <a:xfrm>
            <a:off x="11424940" y="2536686"/>
            <a:ext cx="118467" cy="118467"/>
          </a:xfrm>
          <a:prstGeom prst="roundRect">
            <a:avLst>
              <a:gd name="adj" fmla="val 385930"/>
            </a:avLst>
          </a:prstGeom>
          <a:solidFill>
            <a:srgbClr val="1B1B27"/>
          </a:solidFill>
          <a:ln/>
        </p:spPr>
      </p:sp>
      <p:sp>
        <p:nvSpPr>
          <p:cNvPr id="11" name="Text 9"/>
          <p:cNvSpPr/>
          <p:nvPr/>
        </p:nvSpPr>
        <p:spPr>
          <a:xfrm>
            <a:off x="12116276" y="2469475"/>
            <a:ext cx="1949529" cy="252770"/>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Nov 15: SDK update</a:t>
            </a:r>
            <a:endParaRPr lang="en-US" sz="1200" dirty="0"/>
          </a:p>
        </p:txBody>
      </p:sp>
      <p:sp>
        <p:nvSpPr>
          <p:cNvPr id="12" name="Shape 10"/>
          <p:cNvSpPr/>
          <p:nvPr/>
        </p:nvSpPr>
        <p:spPr>
          <a:xfrm>
            <a:off x="11191042" y="3400187"/>
            <a:ext cx="315992" cy="22860"/>
          </a:xfrm>
          <a:prstGeom prst="roundRect">
            <a:avLst>
              <a:gd name="adj" fmla="val 290358"/>
            </a:avLst>
          </a:prstGeom>
          <a:solidFill>
            <a:srgbClr val="C7C7D0"/>
          </a:solidFill>
          <a:ln/>
        </p:spPr>
      </p:sp>
      <p:sp>
        <p:nvSpPr>
          <p:cNvPr id="13" name="Shape 11"/>
          <p:cNvSpPr/>
          <p:nvPr/>
        </p:nvSpPr>
        <p:spPr>
          <a:xfrm>
            <a:off x="11424940" y="3352383"/>
            <a:ext cx="118467" cy="118467"/>
          </a:xfrm>
          <a:prstGeom prst="roundRect">
            <a:avLst>
              <a:gd name="adj" fmla="val 385930"/>
            </a:avLst>
          </a:prstGeom>
          <a:solidFill>
            <a:srgbClr val="1B1B27"/>
          </a:solidFill>
          <a:ln/>
        </p:spPr>
      </p:sp>
      <p:sp>
        <p:nvSpPr>
          <p:cNvPr id="14" name="Text 12"/>
          <p:cNvSpPr/>
          <p:nvPr/>
        </p:nvSpPr>
        <p:spPr>
          <a:xfrm>
            <a:off x="8902660" y="3285173"/>
            <a:ext cx="1949410" cy="505539"/>
          </a:xfrm>
          <a:prstGeom prst="rect">
            <a:avLst/>
          </a:prstGeom>
          <a:noFill/>
          <a:ln/>
        </p:spPr>
        <p:txBody>
          <a:bodyPr wrap="square" lIns="0" tIns="0" rIns="0" bIns="0" rtlCol="0" anchor="t"/>
          <a:lstStyle/>
          <a:p>
            <a:pPr algn="r" indent="0" marL="0">
              <a:lnSpc>
                <a:spcPts val="1950"/>
              </a:lnSpc>
              <a:buNone/>
            </a:pPr>
            <a:r>
              <a:rPr lang="en-US" sz="1200" dirty="0">
                <a:solidFill>
                  <a:srgbClr val="3C3939"/>
                </a:solidFill>
                <a:latin typeface="Roboto" pitchFamily="34" charset="0"/>
                <a:ea typeface="Roboto" pitchFamily="34" charset="-122"/>
                <a:cs typeface="Roboto" pitchFamily="34" charset="-120"/>
              </a:rPr>
              <a:t>Model training cutoff: Before changes</a:t>
            </a:r>
            <a:endParaRPr lang="en-US" sz="1200" dirty="0"/>
          </a:p>
        </p:txBody>
      </p:sp>
      <p:sp>
        <p:nvSpPr>
          <p:cNvPr id="15" name="Shape 13"/>
          <p:cNvSpPr/>
          <p:nvPr/>
        </p:nvSpPr>
        <p:spPr>
          <a:xfrm>
            <a:off x="11461313" y="4216003"/>
            <a:ext cx="315992" cy="22860"/>
          </a:xfrm>
          <a:prstGeom prst="roundRect">
            <a:avLst>
              <a:gd name="adj" fmla="val 290358"/>
            </a:avLst>
          </a:prstGeom>
          <a:solidFill>
            <a:srgbClr val="C7C7D0"/>
          </a:solidFill>
          <a:ln/>
        </p:spPr>
      </p:sp>
      <p:sp>
        <p:nvSpPr>
          <p:cNvPr id="16" name="Shape 14"/>
          <p:cNvSpPr/>
          <p:nvPr/>
        </p:nvSpPr>
        <p:spPr>
          <a:xfrm>
            <a:off x="11424940" y="4168200"/>
            <a:ext cx="118467" cy="118467"/>
          </a:xfrm>
          <a:prstGeom prst="roundRect">
            <a:avLst>
              <a:gd name="adj" fmla="val 385930"/>
            </a:avLst>
          </a:prstGeom>
          <a:solidFill>
            <a:srgbClr val="1B1B27"/>
          </a:solidFill>
          <a:ln/>
        </p:spPr>
      </p:sp>
      <p:sp>
        <p:nvSpPr>
          <p:cNvPr id="17" name="Text 15"/>
          <p:cNvSpPr/>
          <p:nvPr/>
        </p:nvSpPr>
        <p:spPr>
          <a:xfrm>
            <a:off x="12116276" y="4100989"/>
            <a:ext cx="1949529" cy="50553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Debug session: After changes</a:t>
            </a:r>
            <a:endParaRPr lang="en-US" sz="1200" dirty="0"/>
          </a:p>
        </p:txBody>
      </p:sp>
      <p:sp>
        <p:nvSpPr>
          <p:cNvPr id="18" name="Text 16"/>
          <p:cNvSpPr/>
          <p:nvPr/>
        </p:nvSpPr>
        <p:spPr>
          <a:xfrm>
            <a:off x="572095" y="5720834"/>
            <a:ext cx="13486209" cy="75830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timeline visualization reveals the temporal gap creating menomic drift. The model's training data likely concluded before November 15, 2025, meaning it learned patterns from the pre-update SDK. The debugging session occurred after the update, creating a mismatch between learned patterns and current reality. This gap will persist for any rapidly-evolving API until either the model is retrained (expensive, time-consuming) or given access to real-time documentation (architecturally complex, potentially unreliable).</a:t>
            </a:r>
            <a:endParaRPr lang="en-US" sz="1200" dirty="0"/>
          </a:p>
        </p:txBody>
      </p:sp>
      <p:sp>
        <p:nvSpPr>
          <p:cNvPr id="19" name="Text 17"/>
          <p:cNvSpPr/>
          <p:nvPr/>
        </p:nvSpPr>
        <p:spPr>
          <a:xfrm>
            <a:off x="572095" y="6656903"/>
            <a:ext cx="13486209" cy="101107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documentation itself demonstrated typical API evolution patterns: breaking changes introduced in a major version update, with migration guides explaining the transition path. The package rename followed npm ecosystem conventions for scope changes. The async handling evolution reflected broader JavaScript ecosystem trends toward explicit promise handling. The configuration structure change embodied a design improvement—separating session-level from message-level concerns. Understanding these evolution patterns helps developers anticipate future drift: API improvements often involve structural changes that maintain surface compatibility while altering deep behavior, exactly the category most likely to cause AI diagnostic failures.</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7103" y="624840"/>
            <a:ext cx="10419040" cy="568881"/>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eadex Pro" pitchFamily="34" charset="0"/>
                <a:ea typeface="Readex Pro" pitchFamily="34" charset="-122"/>
                <a:cs typeface="Readex Pro" pitchFamily="34" charset="-120"/>
              </a:rPr>
              <a:t>The Architecture: Dodecaface System Overview</a:t>
            </a:r>
            <a:endParaRPr lang="en-US" sz="3550" dirty="0"/>
          </a:p>
        </p:txBody>
      </p:sp>
      <p:sp>
        <p:nvSpPr>
          <p:cNvPr id="3" name="Shape 1"/>
          <p:cNvSpPr/>
          <p:nvPr/>
        </p:nvSpPr>
        <p:spPr>
          <a:xfrm>
            <a:off x="637103" y="1557814"/>
            <a:ext cx="4330660" cy="1937742"/>
          </a:xfrm>
          <a:prstGeom prst="roundRect">
            <a:avLst>
              <a:gd name="adj" fmla="val 3946"/>
            </a:avLst>
          </a:prstGeom>
          <a:solidFill>
            <a:srgbClr val="E1E1EA"/>
          </a:solidFill>
          <a:ln w="7620">
            <a:solidFill>
              <a:srgbClr val="C7C7D0"/>
            </a:solidFill>
            <a:prstDash val="solid"/>
          </a:ln>
        </p:spPr>
      </p:sp>
      <p:sp>
        <p:nvSpPr>
          <p:cNvPr id="4" name="Text 2"/>
          <p:cNvSpPr/>
          <p:nvPr/>
        </p:nvSpPr>
        <p:spPr>
          <a:xfrm>
            <a:off x="826770" y="1747480"/>
            <a:ext cx="2697361" cy="284321"/>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Conversational Interface</a:t>
            </a:r>
            <a:endParaRPr lang="en-US" sz="1750" dirty="0"/>
          </a:p>
        </p:txBody>
      </p:sp>
      <p:sp>
        <p:nvSpPr>
          <p:cNvPr id="5" name="Text 3"/>
          <p:cNvSpPr/>
          <p:nvPr/>
        </p:nvSpPr>
        <p:spPr>
          <a:xfrm>
            <a:off x="826770" y="2140982"/>
            <a:ext cx="3951327"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Core chat component with streaming responses, grounding metadata extraction, and real-time geolocation integration for enhanced contextual queries</a:t>
            </a:r>
            <a:endParaRPr lang="en-US" sz="1400" dirty="0"/>
          </a:p>
        </p:txBody>
      </p:sp>
      <p:sp>
        <p:nvSpPr>
          <p:cNvPr id="6" name="Shape 4"/>
          <p:cNvSpPr/>
          <p:nvPr/>
        </p:nvSpPr>
        <p:spPr>
          <a:xfrm>
            <a:off x="5149810" y="1557814"/>
            <a:ext cx="4330660" cy="1937742"/>
          </a:xfrm>
          <a:prstGeom prst="roundRect">
            <a:avLst>
              <a:gd name="adj" fmla="val 3946"/>
            </a:avLst>
          </a:prstGeom>
          <a:solidFill>
            <a:srgbClr val="E1E1EA"/>
          </a:solidFill>
          <a:ln w="7620">
            <a:solidFill>
              <a:srgbClr val="C7C7D0"/>
            </a:solidFill>
            <a:prstDash val="solid"/>
          </a:ln>
        </p:spPr>
      </p:sp>
      <p:sp>
        <p:nvSpPr>
          <p:cNvPr id="7" name="Text 5"/>
          <p:cNvSpPr/>
          <p:nvPr/>
        </p:nvSpPr>
        <p:spPr>
          <a:xfrm>
            <a:off x="5339477" y="1747480"/>
            <a:ext cx="2275523" cy="284321"/>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Modal Triad</a:t>
            </a:r>
            <a:endParaRPr lang="en-US" sz="1750" dirty="0"/>
          </a:p>
        </p:txBody>
      </p:sp>
      <p:sp>
        <p:nvSpPr>
          <p:cNvPr id="8" name="Text 6"/>
          <p:cNvSpPr/>
          <p:nvPr/>
        </p:nvSpPr>
        <p:spPr>
          <a:xfrm>
            <a:off x="5339477" y="2140982"/>
            <a:ext cx="3951327"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Three specialized modals providing layered architectural context: structural coherence auditing, unified field theory visualization, and 12-dimensional blueprint mapping</a:t>
            </a:r>
            <a:endParaRPr lang="en-US" sz="1400" dirty="0"/>
          </a:p>
        </p:txBody>
      </p:sp>
      <p:sp>
        <p:nvSpPr>
          <p:cNvPr id="9" name="Shape 7"/>
          <p:cNvSpPr/>
          <p:nvPr/>
        </p:nvSpPr>
        <p:spPr>
          <a:xfrm>
            <a:off x="9662517" y="1557814"/>
            <a:ext cx="4330779" cy="1937742"/>
          </a:xfrm>
          <a:prstGeom prst="roundRect">
            <a:avLst>
              <a:gd name="adj" fmla="val 3946"/>
            </a:avLst>
          </a:prstGeom>
          <a:solidFill>
            <a:srgbClr val="E1E1EA"/>
          </a:solidFill>
          <a:ln w="7620">
            <a:solidFill>
              <a:srgbClr val="C7C7D0"/>
            </a:solidFill>
            <a:prstDash val="solid"/>
          </a:ln>
        </p:spPr>
      </p:sp>
      <p:sp>
        <p:nvSpPr>
          <p:cNvPr id="10" name="Text 8"/>
          <p:cNvSpPr/>
          <p:nvPr/>
        </p:nvSpPr>
        <p:spPr>
          <a:xfrm>
            <a:off x="9852184" y="1747480"/>
            <a:ext cx="2923342" cy="284321"/>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Google Generative AI SDK</a:t>
            </a:r>
            <a:endParaRPr lang="en-US" sz="1750" dirty="0"/>
          </a:p>
        </p:txBody>
      </p:sp>
      <p:sp>
        <p:nvSpPr>
          <p:cNvPr id="11" name="Text 9"/>
          <p:cNvSpPr/>
          <p:nvPr/>
        </p:nvSpPr>
        <p:spPr>
          <a:xfrm>
            <a:off x="9852184" y="2140982"/>
            <a:ext cx="3951446" cy="873681"/>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Integration layer connecting to Gemini 1.5 Flash model with tool configurations for web search retrieval and geospatial data enhancement</a:t>
            </a:r>
            <a:endParaRPr lang="en-US" sz="1400" dirty="0"/>
          </a:p>
        </p:txBody>
      </p:sp>
      <p:sp>
        <p:nvSpPr>
          <p:cNvPr id="12" name="Text 10"/>
          <p:cNvSpPr/>
          <p:nvPr/>
        </p:nvSpPr>
        <p:spPr>
          <a:xfrm>
            <a:off x="637103" y="3700343"/>
            <a:ext cx="13356193"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system architecture implements what the investigation terms a "dodecaface" design—a multi-faceted approach to AI interaction that surfaces multiple layers of system understanding simultaneously. The conversational interface serves as the primary query mechanism, while the modal components provide deep architectural context representing different analytical lenses: structural coherence (cyan-themed chaos auditing), unified field theory (prismatic substrate mapping), and unifieldimensions (12-layer pneuma cycle blueprinting).</a:t>
            </a:r>
            <a:endParaRPr lang="en-US" sz="1400" dirty="0"/>
          </a:p>
        </p:txBody>
      </p:sp>
      <p:sp>
        <p:nvSpPr>
          <p:cNvPr id="13" name="Text 11"/>
          <p:cNvSpPr/>
          <p:nvPr/>
        </p:nvSpPr>
        <p:spPr>
          <a:xfrm>
            <a:off x="637103" y="5070038"/>
            <a:ext cx="13356193"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Built on React 18 with TypeScript strict mode, the implementation leverages Vite for development tooling and employs a sophisticated message streaming architecture. Each chat interaction flows through the SDK's startChat method, accumulating conversation history while processing real-time chunks from the generative model. The system maintains strict type safety through custom TypeScript interfaces for ChatMessage and GroundingChunk structures, ensuring compile-time validation of the complex data flows between components.</a:t>
            </a:r>
            <a:endParaRPr lang="en-US" sz="1400" dirty="0"/>
          </a:p>
        </p:txBody>
      </p:sp>
      <p:sp>
        <p:nvSpPr>
          <p:cNvPr id="14" name="Text 12"/>
          <p:cNvSpPr/>
          <p:nvPr/>
        </p:nvSpPr>
        <p:spPr>
          <a:xfrm>
            <a:off x="637103" y="6439733"/>
            <a:ext cx="13356193" cy="1164908"/>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geolocation integration demonstrates advanced grounding capabilities—when user location is available, the system enhances queries with latitude/longitude coordinates, enabling the model to provide spatially-aware responses through Google Maps Search integration. This architectural decision reflects a broader design philosophy: layering multiple context sources (conversation history, spatial data, structural metadata) to create a rich query environment that transcends simple request-response patterns.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46748" y="709732"/>
            <a:ext cx="9541907" cy="577572"/>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Geolocation Integration: Spatial Grounding</a:t>
            </a:r>
            <a:endParaRPr lang="en-US" sz="36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6748" y="1656874"/>
            <a:ext cx="461963" cy="461963"/>
          </a:xfrm>
          <a:prstGeom prst="rect">
            <a:avLst/>
          </a:prstGeom>
        </p:spPr>
      </p:pic>
      <p:sp>
        <p:nvSpPr>
          <p:cNvPr id="4" name="Text 1"/>
          <p:cNvSpPr/>
          <p:nvPr/>
        </p:nvSpPr>
        <p:spPr>
          <a:xfrm>
            <a:off x="1339691" y="1766530"/>
            <a:ext cx="2783324"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Browser Geolocation API</a:t>
            </a:r>
            <a:endParaRPr lang="en-US" sz="1800" dirty="0"/>
          </a:p>
        </p:txBody>
      </p:sp>
      <p:sp>
        <p:nvSpPr>
          <p:cNvPr id="5" name="Text 2"/>
          <p:cNvSpPr/>
          <p:nvPr/>
        </p:nvSpPr>
        <p:spPr>
          <a:xfrm>
            <a:off x="1339691" y="2166104"/>
            <a:ext cx="3598664"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Native browser capability requesting user location with permission model, providing latitude/longitude coordinates for query enhancement</a:t>
            </a:r>
            <a:endParaRPr lang="en-US" sz="14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9337" y="1656874"/>
            <a:ext cx="461963" cy="461963"/>
          </a:xfrm>
          <a:prstGeom prst="rect">
            <a:avLst/>
          </a:prstGeom>
        </p:spPr>
      </p:pic>
      <p:sp>
        <p:nvSpPr>
          <p:cNvPr id="7" name="Text 3"/>
          <p:cNvSpPr/>
          <p:nvPr/>
        </p:nvSpPr>
        <p:spPr>
          <a:xfrm>
            <a:off x="5862280" y="1766530"/>
            <a:ext cx="2777728"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Google Maps Search Tool</a:t>
            </a:r>
            <a:endParaRPr lang="en-US" sz="1800" dirty="0"/>
          </a:p>
        </p:txBody>
      </p:sp>
      <p:sp>
        <p:nvSpPr>
          <p:cNvPr id="8" name="Text 4"/>
          <p:cNvSpPr/>
          <p:nvPr/>
        </p:nvSpPr>
        <p:spPr>
          <a:xfrm>
            <a:off x="5862280" y="2166104"/>
            <a:ext cx="3598664"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SDK integration enabling location-aware queries, passing coordinates as toolConfig parameters for spatially-relevant AI responses</a:t>
            </a:r>
            <a:endParaRPr lang="en-US" sz="14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1926" y="1656874"/>
            <a:ext cx="461963" cy="461963"/>
          </a:xfrm>
          <a:prstGeom prst="rect">
            <a:avLst/>
          </a:prstGeom>
        </p:spPr>
      </p:pic>
      <p:sp>
        <p:nvSpPr>
          <p:cNvPr id="10" name="Text 5"/>
          <p:cNvSpPr/>
          <p:nvPr/>
        </p:nvSpPr>
        <p:spPr>
          <a:xfrm>
            <a:off x="10384869" y="1766530"/>
            <a:ext cx="2772013"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Contextual Enhancement</a:t>
            </a:r>
            <a:endParaRPr lang="en-US" sz="1800" dirty="0"/>
          </a:p>
        </p:txBody>
      </p:sp>
      <p:sp>
        <p:nvSpPr>
          <p:cNvPr id="11" name="Text 6"/>
          <p:cNvSpPr/>
          <p:nvPr/>
        </p:nvSpPr>
        <p:spPr>
          <a:xfrm>
            <a:off x="10384869" y="2166104"/>
            <a:ext cx="3598664"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Transforms generic queries into location-specific responses, enabling "restaurants near me" or "local weather" style interactions</a:t>
            </a:r>
            <a:endParaRPr lang="en-US" sz="1450" dirty="0"/>
          </a:p>
        </p:txBody>
      </p:sp>
      <p:sp>
        <p:nvSpPr>
          <p:cNvPr id="12" name="Text 7"/>
          <p:cNvSpPr/>
          <p:nvPr/>
        </p:nvSpPr>
        <p:spPr>
          <a:xfrm>
            <a:off x="646748" y="3556516"/>
            <a:ext cx="13336905"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geolocation integration represents sophisticated spatial grounding, transforming the conversational interface from a context-free Q&amp;A system into a location-aware assistant. The implementation uses the browser's native navigator.geolocation API, requesting one-time position access during component initialization. This provides latitude/longitude coordinates that persist for the session duration, avoiding repeated permission prompts while enabling consistent spatial context across multiple queries.</a:t>
            </a:r>
            <a:endParaRPr lang="en-US" sz="1450" dirty="0"/>
          </a:p>
        </p:txBody>
      </p:sp>
      <p:sp>
        <p:nvSpPr>
          <p:cNvPr id="13" name="Text 8"/>
          <p:cNvSpPr/>
          <p:nvPr/>
        </p:nvSpPr>
        <p:spPr>
          <a:xfrm>
            <a:off x="646748" y="4946928"/>
            <a:ext cx="13336905"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SDK's Google Maps Search tool integration demonstrates API-level spatial awareness. By passing location coordinates as toolConfig parameters, the system instructs the generative model to consider spatial context when formulating responses. A query like "best coffee shops" becomes spatially grounded—the model can leverage Maps data to provide geographically relevant suggestions rather than generic recommendations. This represents a significant advancement over traditional chatbots, which lack inherent spatial understanding and must rely on users to manually specify location context.</a:t>
            </a:r>
            <a:endParaRPr lang="en-US" sz="1450" dirty="0"/>
          </a:p>
        </p:txBody>
      </p:sp>
      <p:sp>
        <p:nvSpPr>
          <p:cNvPr id="14" name="Text 9"/>
          <p:cNvSpPr/>
          <p:nvPr/>
        </p:nvSpPr>
        <p:spPr>
          <a:xfrm>
            <a:off x="646748" y="6337340"/>
            <a:ext cx="13336905"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permission model implementation handles geolocation gracefully: if the user denies permission or the browser doesn't support geolocation, the system continues functioning with reduced spatial awareness. Error handling sets a user-visible message about limited features, but doesn't block conversation. This graceful degradation pattern ensures core functionality remains available even when enhanced features can't be activated—a critical UX consideration for progressive enhancement approaches.</a:t>
            </a:r>
            <a:endParaRPr lang="en-US" sz="14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72095" y="396359"/>
            <a:ext cx="8195786" cy="450413"/>
          </a:xfrm>
          <a:prstGeom prst="rect">
            <a:avLst/>
          </a:prstGeom>
          <a:noFill/>
          <a:ln/>
        </p:spPr>
        <p:txBody>
          <a:bodyPr wrap="none" lIns="0" tIns="0" rIns="0" bIns="0" rtlCol="0" anchor="t"/>
          <a:lstStyle/>
          <a:p>
            <a:pPr algn="l" indent="0" marL="0">
              <a:lnSpc>
                <a:spcPts val="3500"/>
              </a:lnSpc>
              <a:buNone/>
            </a:pPr>
            <a:r>
              <a:rPr lang="en-US" sz="2800" dirty="0">
                <a:solidFill>
                  <a:srgbClr val="1B1B27"/>
                </a:solidFill>
                <a:latin typeface="Readex Pro" pitchFamily="34" charset="0"/>
                <a:ea typeface="Readex Pro" pitchFamily="34" charset="-122"/>
                <a:cs typeface="Readex Pro" pitchFamily="34" charset="-120"/>
              </a:rPr>
              <a:t>Grounding Metadata: Citation and Transparency</a:t>
            </a:r>
            <a:endParaRPr lang="en-US" sz="2800" dirty="0"/>
          </a:p>
        </p:txBody>
      </p:sp>
      <p:sp>
        <p:nvSpPr>
          <p:cNvPr id="3" name="Shape 1"/>
          <p:cNvSpPr/>
          <p:nvPr/>
        </p:nvSpPr>
        <p:spPr>
          <a:xfrm>
            <a:off x="572095" y="1135023"/>
            <a:ext cx="13486209" cy="4136827"/>
          </a:xfrm>
          <a:prstGeom prst="roundRect">
            <a:avLst>
              <a:gd name="adj" fmla="val 1464"/>
            </a:avLst>
          </a:prstGeom>
          <a:solidFill>
            <a:srgbClr val="F2F2F2"/>
          </a:solidFill>
          <a:ln/>
        </p:spPr>
      </p:sp>
      <p:sp>
        <p:nvSpPr>
          <p:cNvPr id="4" name="Shape 2"/>
          <p:cNvSpPr/>
          <p:nvPr/>
        </p:nvSpPr>
        <p:spPr>
          <a:xfrm>
            <a:off x="564952" y="1135023"/>
            <a:ext cx="13500497" cy="4136827"/>
          </a:xfrm>
          <a:prstGeom prst="roundRect">
            <a:avLst>
              <a:gd name="adj" fmla="val 523"/>
            </a:avLst>
          </a:prstGeom>
          <a:solidFill>
            <a:srgbClr val="F2F2F2"/>
          </a:solidFill>
          <a:ln/>
        </p:spPr>
      </p:sp>
      <p:sp>
        <p:nvSpPr>
          <p:cNvPr id="5" name="Text 3"/>
          <p:cNvSpPr/>
          <p:nvPr/>
        </p:nvSpPr>
        <p:spPr>
          <a:xfrm>
            <a:off x="709017" y="1243132"/>
            <a:ext cx="13212366" cy="3920609"/>
          </a:xfrm>
          <a:prstGeom prst="rect">
            <a:avLst/>
          </a:prstGeom>
          <a:noFill/>
          <a:ln/>
        </p:spPr>
        <p:txBody>
          <a:bodyPr wrap="square" lIns="0" tIns="0" rIns="0" bIns="0" rtlCol="0" anchor="t"/>
          <a:lstStyle/>
          <a:p>
            <a:pPr algn="l" indent="0" marL="0">
              <a:lnSpc>
                <a:spcPts val="1800"/>
              </a:lnSpc>
              <a:buNone/>
            </a:pPr>
            <a:r>
              <a:rPr lang="en-US" sz="1100" dirty="0">
                <a:solidFill>
                  <a:srgbClr val="3C3939"/>
                </a:solidFill>
                <a:highlight>
                  <a:srgbClr val="F2F2F2"/>
                </a:highlight>
                <a:latin typeface="Consolas" pitchFamily="34" charset="0"/>
                <a:ea typeface="Consolas" pitchFamily="34" charset="-122"/>
                <a:cs typeface="Consolas" pitchFamily="34" charset="-120"/>
              </a:rPr>
              <a:t>interface GroundingChunk {  web?: {    uri: string;    title?: string;  };  maps?: {    uri: string;    title?: string;  };}// Extraction during streamingconst candidate = response.candidates?.[0];if (candidate?.groundingMetadata?.groundingChunks) {  groundingChunks = candidate.groundingMetadata.groundingChunks;}</a:t>
            </a:r>
            <a:endParaRPr lang="en-US" sz="1100" dirty="0"/>
          </a:p>
        </p:txBody>
      </p:sp>
      <p:sp>
        <p:nvSpPr>
          <p:cNvPr id="6" name="Text 4"/>
          <p:cNvSpPr/>
          <p:nvPr/>
        </p:nvSpPr>
        <p:spPr>
          <a:xfrm>
            <a:off x="572095" y="5434013"/>
            <a:ext cx="13486209" cy="691872"/>
          </a:xfrm>
          <a:prstGeom prst="rect">
            <a:avLst/>
          </a:prstGeom>
          <a:noFill/>
          <a:ln/>
        </p:spPr>
        <p:txBody>
          <a:bodyPr wrap="square" lIns="0" tIns="0" rIns="0" bIns="0" rtlCol="0" anchor="t"/>
          <a:lstStyle/>
          <a:p>
            <a:pPr algn="l" indent="0" marL="0">
              <a:lnSpc>
                <a:spcPts val="1800"/>
              </a:lnSpc>
              <a:buNone/>
            </a:pPr>
            <a:r>
              <a:rPr lang="en-US" sz="1100" dirty="0">
                <a:solidFill>
                  <a:srgbClr val="3C3939"/>
                </a:solidFill>
                <a:latin typeface="Roboto" pitchFamily="34" charset="0"/>
                <a:ea typeface="Roboto" pitchFamily="34" charset="-122"/>
                <a:cs typeface="Roboto" pitchFamily="34" charset="-120"/>
              </a:rPr>
              <a:t>The grounding metadata system provides transparency about AI response sources, addressing a critical trust issue in generative AI systems: how do users know the AI isn't hallucinating? By extracting groundingChunks from response candidates, the implementation surfaces web search results and Maps data that informed the AI's response. This metadata appears as clickable citations beneath AI messages, enabling users to verify claims against original sources.</a:t>
            </a:r>
            <a:endParaRPr lang="en-US" sz="1100" dirty="0"/>
          </a:p>
        </p:txBody>
      </p:sp>
      <p:sp>
        <p:nvSpPr>
          <p:cNvPr id="7" name="Text 5"/>
          <p:cNvSpPr/>
          <p:nvPr/>
        </p:nvSpPr>
        <p:spPr>
          <a:xfrm>
            <a:off x="572095" y="6288048"/>
            <a:ext cx="13486209" cy="691872"/>
          </a:xfrm>
          <a:prstGeom prst="rect">
            <a:avLst/>
          </a:prstGeom>
          <a:noFill/>
          <a:ln/>
        </p:spPr>
        <p:txBody>
          <a:bodyPr wrap="square" lIns="0" tIns="0" rIns="0" bIns="0" rtlCol="0" anchor="t"/>
          <a:lstStyle/>
          <a:p>
            <a:pPr algn="l" indent="0" marL="0">
              <a:lnSpc>
                <a:spcPts val="1800"/>
              </a:lnSpc>
              <a:buNone/>
            </a:pPr>
            <a:r>
              <a:rPr lang="en-US" sz="1100" dirty="0">
                <a:solidFill>
                  <a:srgbClr val="3C3939"/>
                </a:solidFill>
                <a:latin typeface="Roboto" pitchFamily="34" charset="0"/>
                <a:ea typeface="Roboto" pitchFamily="34" charset="-122"/>
                <a:cs typeface="Roboto" pitchFamily="34" charset="-120"/>
              </a:rPr>
              <a:t>The type structure distinguishes between web grounding (search results) and maps grounding (geospatial data), reflecting the two tool types configured in the generationConfig. Each chunk contains a URI (the source location) and optional title (human-readable description). The implementation prioritizes displaying titles when available, falling back to URIs for sources without explicit titles. This creates a citation UX similar to academic footnotes: brief in-line markers expandable to full source references.</a:t>
            </a:r>
            <a:endParaRPr lang="en-US" sz="1100" dirty="0"/>
          </a:p>
        </p:txBody>
      </p:sp>
      <p:sp>
        <p:nvSpPr>
          <p:cNvPr id="8" name="Text 6"/>
          <p:cNvSpPr/>
          <p:nvPr/>
        </p:nvSpPr>
        <p:spPr>
          <a:xfrm>
            <a:off x="572095" y="7142083"/>
            <a:ext cx="13486209" cy="691872"/>
          </a:xfrm>
          <a:prstGeom prst="rect">
            <a:avLst/>
          </a:prstGeom>
          <a:noFill/>
          <a:ln/>
        </p:spPr>
        <p:txBody>
          <a:bodyPr wrap="square" lIns="0" tIns="0" rIns="0" bIns="0" rtlCol="0" anchor="t"/>
          <a:lstStyle/>
          <a:p>
            <a:pPr algn="l" indent="0" marL="0">
              <a:lnSpc>
                <a:spcPts val="1800"/>
              </a:lnSpc>
              <a:buNone/>
            </a:pPr>
            <a:r>
              <a:rPr lang="en-US" sz="1100" dirty="0">
                <a:solidFill>
                  <a:srgbClr val="3C3939"/>
                </a:solidFill>
                <a:latin typeface="Roboto" pitchFamily="34" charset="0"/>
                <a:ea typeface="Roboto" pitchFamily="34" charset="-122"/>
                <a:cs typeface="Roboto" pitchFamily="34" charset="-120"/>
              </a:rPr>
              <a:t>The extraction timing proves critical—grounding metadata arrives embedded in the streaming response's candidate object, not as a separate API call. The implementation must check for metadata presence during chunk processing and accumulate it alongside text content. This streaming integration means citations appear progressively as the AI response generates, rather than requiring a separate citation-fetching phase after response completion. The progressive disclosure maintains conversation flow while building trust through transparency.</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01742" y="608886"/>
            <a:ext cx="6703457" cy="537210"/>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eadex Pro" pitchFamily="34" charset="0"/>
                <a:ea typeface="Readex Pro" pitchFamily="34" charset="-122"/>
                <a:cs typeface="Readex Pro" pitchFamily="34" charset="-120"/>
              </a:rPr>
              <a:t>Message Streaming: UX Patterns</a:t>
            </a:r>
            <a:endParaRPr lang="en-US" sz="3350" dirty="0"/>
          </a:p>
        </p:txBody>
      </p:sp>
      <p:sp>
        <p:nvSpPr>
          <p:cNvPr id="3" name="Text 1"/>
          <p:cNvSpPr/>
          <p:nvPr/>
        </p:nvSpPr>
        <p:spPr>
          <a:xfrm>
            <a:off x="601742" y="1489948"/>
            <a:ext cx="171926" cy="214908"/>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eadex Pro Light" pitchFamily="34" charset="0"/>
                <a:ea typeface="Readex Pro Light" pitchFamily="34" charset="-122"/>
                <a:cs typeface="Readex Pro Light" pitchFamily="34" charset="-120"/>
              </a:rPr>
              <a:t>01</a:t>
            </a:r>
            <a:endParaRPr lang="en-US" sz="1350" dirty="0"/>
          </a:p>
        </p:txBody>
      </p:sp>
      <p:sp>
        <p:nvSpPr>
          <p:cNvPr id="4" name="Shape 2"/>
          <p:cNvSpPr/>
          <p:nvPr/>
        </p:nvSpPr>
        <p:spPr>
          <a:xfrm>
            <a:off x="601742" y="1759267"/>
            <a:ext cx="6627495" cy="22860"/>
          </a:xfrm>
          <a:prstGeom prst="rect">
            <a:avLst/>
          </a:prstGeom>
          <a:solidFill>
            <a:srgbClr val="1B1B27"/>
          </a:solidFill>
          <a:ln/>
        </p:spPr>
      </p:sp>
      <p:sp>
        <p:nvSpPr>
          <p:cNvPr id="5" name="Text 3"/>
          <p:cNvSpPr/>
          <p:nvPr/>
        </p:nvSpPr>
        <p:spPr>
          <a:xfrm>
            <a:off x="601742" y="1890951"/>
            <a:ext cx="2215991"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Placeholder Insertion</a:t>
            </a:r>
            <a:endParaRPr lang="en-US" sz="1650" dirty="0"/>
          </a:p>
        </p:txBody>
      </p:sp>
      <p:sp>
        <p:nvSpPr>
          <p:cNvPr id="6" name="Text 4"/>
          <p:cNvSpPr/>
          <p:nvPr/>
        </p:nvSpPr>
        <p:spPr>
          <a:xfrm>
            <a:off x="601742" y="2262664"/>
            <a:ext cx="6627495"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Create temporary message object with empty content, displaying loading indicator while awaiting first chunk</a:t>
            </a:r>
            <a:endParaRPr lang="en-US" sz="1350" dirty="0"/>
          </a:p>
        </p:txBody>
      </p:sp>
      <p:sp>
        <p:nvSpPr>
          <p:cNvPr id="7" name="Text 5"/>
          <p:cNvSpPr/>
          <p:nvPr/>
        </p:nvSpPr>
        <p:spPr>
          <a:xfrm>
            <a:off x="7401163" y="1489948"/>
            <a:ext cx="171926" cy="214908"/>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eadex Pro Light" pitchFamily="34" charset="0"/>
                <a:ea typeface="Readex Pro Light" pitchFamily="34" charset="-122"/>
                <a:cs typeface="Readex Pro Light" pitchFamily="34" charset="-120"/>
              </a:rPr>
              <a:t>02</a:t>
            </a:r>
            <a:endParaRPr lang="en-US" sz="1350" dirty="0"/>
          </a:p>
        </p:txBody>
      </p:sp>
      <p:sp>
        <p:nvSpPr>
          <p:cNvPr id="8" name="Shape 6"/>
          <p:cNvSpPr/>
          <p:nvPr/>
        </p:nvSpPr>
        <p:spPr>
          <a:xfrm>
            <a:off x="7401163" y="1759267"/>
            <a:ext cx="6627495" cy="22860"/>
          </a:xfrm>
          <a:prstGeom prst="rect">
            <a:avLst/>
          </a:prstGeom>
          <a:solidFill>
            <a:srgbClr val="1B1B27"/>
          </a:solidFill>
          <a:ln/>
        </p:spPr>
      </p:sp>
      <p:sp>
        <p:nvSpPr>
          <p:cNvPr id="9" name="Text 7"/>
          <p:cNvSpPr/>
          <p:nvPr/>
        </p:nvSpPr>
        <p:spPr>
          <a:xfrm>
            <a:off x="7401163" y="1890951"/>
            <a:ext cx="2149316"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Progressive Update</a:t>
            </a:r>
            <a:endParaRPr lang="en-US" sz="1650" dirty="0"/>
          </a:p>
        </p:txBody>
      </p:sp>
      <p:sp>
        <p:nvSpPr>
          <p:cNvPr id="10" name="Text 8"/>
          <p:cNvSpPr/>
          <p:nvPr/>
        </p:nvSpPr>
        <p:spPr>
          <a:xfrm>
            <a:off x="7401163" y="2262664"/>
            <a:ext cx="6627495"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Append each chunk's text to accumulating response, updating message state triggers React re-render for visible streaming effect</a:t>
            </a:r>
            <a:endParaRPr lang="en-US" sz="1350" dirty="0"/>
          </a:p>
        </p:txBody>
      </p:sp>
      <p:sp>
        <p:nvSpPr>
          <p:cNvPr id="11" name="Text 9"/>
          <p:cNvSpPr/>
          <p:nvPr/>
        </p:nvSpPr>
        <p:spPr>
          <a:xfrm>
            <a:off x="601742" y="3113603"/>
            <a:ext cx="171926" cy="214908"/>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eadex Pro Light" pitchFamily="34" charset="0"/>
                <a:ea typeface="Readex Pro Light" pitchFamily="34" charset="-122"/>
                <a:cs typeface="Readex Pro Light" pitchFamily="34" charset="-120"/>
              </a:rPr>
              <a:t>03</a:t>
            </a:r>
            <a:endParaRPr lang="en-US" sz="1350" dirty="0"/>
          </a:p>
        </p:txBody>
      </p:sp>
      <p:sp>
        <p:nvSpPr>
          <p:cNvPr id="12" name="Shape 10"/>
          <p:cNvSpPr/>
          <p:nvPr/>
        </p:nvSpPr>
        <p:spPr>
          <a:xfrm>
            <a:off x="601742" y="3382923"/>
            <a:ext cx="6627495" cy="22860"/>
          </a:xfrm>
          <a:prstGeom prst="rect">
            <a:avLst/>
          </a:prstGeom>
          <a:solidFill>
            <a:srgbClr val="1B1B27"/>
          </a:solidFill>
          <a:ln/>
        </p:spPr>
      </p:sp>
      <p:sp>
        <p:nvSpPr>
          <p:cNvPr id="13" name="Text 11"/>
          <p:cNvSpPr/>
          <p:nvPr/>
        </p:nvSpPr>
        <p:spPr>
          <a:xfrm>
            <a:off x="601742" y="3514606"/>
            <a:ext cx="2416850"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Metadata Accumulation</a:t>
            </a:r>
            <a:endParaRPr lang="en-US" sz="1650" dirty="0"/>
          </a:p>
        </p:txBody>
      </p:sp>
      <p:sp>
        <p:nvSpPr>
          <p:cNvPr id="14" name="Text 12"/>
          <p:cNvSpPr/>
          <p:nvPr/>
        </p:nvSpPr>
        <p:spPr>
          <a:xfrm>
            <a:off x="601742" y="3886319"/>
            <a:ext cx="6627495"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Collect grounding chunks throughout stream, displaying citation list once response completes</a:t>
            </a:r>
            <a:endParaRPr lang="en-US" sz="1350" dirty="0"/>
          </a:p>
        </p:txBody>
      </p:sp>
      <p:sp>
        <p:nvSpPr>
          <p:cNvPr id="15" name="Text 13"/>
          <p:cNvSpPr/>
          <p:nvPr/>
        </p:nvSpPr>
        <p:spPr>
          <a:xfrm>
            <a:off x="7401163" y="3113603"/>
            <a:ext cx="171926" cy="214908"/>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eadex Pro Light" pitchFamily="34" charset="0"/>
                <a:ea typeface="Readex Pro Light" pitchFamily="34" charset="-122"/>
                <a:cs typeface="Readex Pro Light" pitchFamily="34" charset="-120"/>
              </a:rPr>
              <a:t>04</a:t>
            </a:r>
            <a:endParaRPr lang="en-US" sz="1350" dirty="0"/>
          </a:p>
        </p:txBody>
      </p:sp>
      <p:sp>
        <p:nvSpPr>
          <p:cNvPr id="16" name="Shape 14"/>
          <p:cNvSpPr/>
          <p:nvPr/>
        </p:nvSpPr>
        <p:spPr>
          <a:xfrm>
            <a:off x="7401163" y="3382923"/>
            <a:ext cx="6627495" cy="22860"/>
          </a:xfrm>
          <a:prstGeom prst="rect">
            <a:avLst/>
          </a:prstGeom>
          <a:solidFill>
            <a:srgbClr val="1B1B27"/>
          </a:solidFill>
          <a:ln/>
        </p:spPr>
      </p:sp>
      <p:sp>
        <p:nvSpPr>
          <p:cNvPr id="17" name="Text 15"/>
          <p:cNvSpPr/>
          <p:nvPr/>
        </p:nvSpPr>
        <p:spPr>
          <a:xfrm>
            <a:off x="7401163" y="3514606"/>
            <a:ext cx="2149316"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Finalization</a:t>
            </a:r>
            <a:endParaRPr lang="en-US" sz="1650" dirty="0"/>
          </a:p>
        </p:txBody>
      </p:sp>
      <p:sp>
        <p:nvSpPr>
          <p:cNvPr id="18" name="Text 16"/>
          <p:cNvSpPr/>
          <p:nvPr/>
        </p:nvSpPr>
        <p:spPr>
          <a:xfrm>
            <a:off x="7401163" y="3886319"/>
            <a:ext cx="6627495"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Mark message as complete with isFinal flag, enabling it for conversation history in subsequent turns</a:t>
            </a:r>
            <a:endParaRPr lang="en-US" sz="1350" dirty="0"/>
          </a:p>
        </p:txBody>
      </p:sp>
      <p:sp>
        <p:nvSpPr>
          <p:cNvPr id="19" name="Text 17"/>
          <p:cNvSpPr/>
          <p:nvPr/>
        </p:nvSpPr>
        <p:spPr>
          <a:xfrm>
            <a:off x="601742" y="4758690"/>
            <a:ext cx="13426916"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streaming UX pattern creates perceived responsiveness superior to batch responses. Instead of a long wait followed by complete text appearance, users see progressive text revelation—word-by-word or phrase-by-phrase accumulation that signals active generation. This pattern reduces perceived latency: users can begin reading early response portions while later portions still generate, effectively parallelizing the generation and reading processes.</a:t>
            </a:r>
            <a:endParaRPr lang="en-US" sz="1350" dirty="0"/>
          </a:p>
        </p:txBody>
      </p:sp>
      <p:sp>
        <p:nvSpPr>
          <p:cNvPr id="20" name="Text 18"/>
          <p:cNvSpPr/>
          <p:nvPr/>
        </p:nvSpPr>
        <p:spPr>
          <a:xfrm>
            <a:off x="601742" y="5777151"/>
            <a:ext cx="13426916"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implementation uses React state updates to trigger re-renders on each chunk arrival. The setMessages function with functional update pattern ensures proper state accumulation without race conditions—each update operates on the most recent state regardless of async timing. The message matching logic (via unique ID) ensures chunks update the correct message object even if multiple responses stream simultaneously (though the current implementation serializes requests to prevent this scenario).</a:t>
            </a:r>
            <a:endParaRPr lang="en-US" sz="1350" dirty="0"/>
          </a:p>
        </p:txBody>
      </p:sp>
      <p:sp>
        <p:nvSpPr>
          <p:cNvPr id="21" name="Text 19"/>
          <p:cNvSpPr/>
          <p:nvPr/>
        </p:nvSpPr>
        <p:spPr>
          <a:xfrm>
            <a:off x="601742" y="6795611"/>
            <a:ext cx="13426916"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loading indicator pattern provides feedback during the initial latency period before first chunk arrival. Rather than a static "typing" indicator, the implementation uses three animated dots with staggered delays, creating a wave effect that signals active processing. This micro-interaction maintains user engagement during the network round-trip and initial generation latency, typically 500-1000ms for complex queries.</a:t>
            </a:r>
            <a:endParaRPr 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34484" y="498515"/>
            <a:ext cx="9159121" cy="566499"/>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eadex Pro" pitchFamily="34" charset="0"/>
                <a:ea typeface="Readex Pro" pitchFamily="34" charset="-122"/>
                <a:cs typeface="Readex Pro" pitchFamily="34" charset="-120"/>
              </a:rPr>
              <a:t>Conversation History: Context Persistence</a:t>
            </a:r>
            <a:endParaRPr lang="en-US" sz="3550" dirty="0"/>
          </a:p>
        </p:txBody>
      </p:sp>
      <p:sp>
        <p:nvSpPr>
          <p:cNvPr id="3" name="Text 1"/>
          <p:cNvSpPr/>
          <p:nvPr/>
        </p:nvSpPr>
        <p:spPr>
          <a:xfrm>
            <a:off x="634484" y="1518166"/>
            <a:ext cx="2266355" cy="283369"/>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eadex Pro" pitchFamily="34" charset="0"/>
                <a:ea typeface="Readex Pro" pitchFamily="34" charset="-122"/>
                <a:cs typeface="Readex Pro" pitchFamily="34" charset="-120"/>
              </a:rPr>
              <a:t>History Structure</a:t>
            </a:r>
            <a:endParaRPr lang="en-US" sz="1750" dirty="0"/>
          </a:p>
        </p:txBody>
      </p:sp>
      <p:sp>
        <p:nvSpPr>
          <p:cNvPr id="4" name="Shape 2"/>
          <p:cNvSpPr/>
          <p:nvPr/>
        </p:nvSpPr>
        <p:spPr>
          <a:xfrm>
            <a:off x="634484" y="2005489"/>
            <a:ext cx="6459617" cy="2302193"/>
          </a:xfrm>
          <a:prstGeom prst="roundRect">
            <a:avLst>
              <a:gd name="adj" fmla="val 3308"/>
            </a:avLst>
          </a:prstGeom>
          <a:solidFill>
            <a:srgbClr val="F2F2F2"/>
          </a:solidFill>
          <a:ln/>
        </p:spPr>
      </p:sp>
      <p:sp>
        <p:nvSpPr>
          <p:cNvPr id="5" name="Shape 3"/>
          <p:cNvSpPr/>
          <p:nvPr/>
        </p:nvSpPr>
        <p:spPr>
          <a:xfrm>
            <a:off x="625435" y="2005489"/>
            <a:ext cx="6477714" cy="2302193"/>
          </a:xfrm>
          <a:prstGeom prst="roundRect">
            <a:avLst>
              <a:gd name="adj" fmla="val 1181"/>
            </a:avLst>
          </a:prstGeom>
          <a:solidFill>
            <a:srgbClr val="F2F2F2"/>
          </a:solidFill>
          <a:ln/>
        </p:spPr>
      </p:sp>
      <p:sp>
        <p:nvSpPr>
          <p:cNvPr id="6" name="Text 4"/>
          <p:cNvSpPr/>
          <p:nvPr/>
        </p:nvSpPr>
        <p:spPr>
          <a:xfrm>
            <a:off x="806648" y="2141458"/>
            <a:ext cx="6115288" cy="2030254"/>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highlight>
                  <a:srgbClr val="F2F2F2"/>
                </a:highlight>
                <a:latin typeface="Consolas" pitchFamily="34" charset="0"/>
                <a:ea typeface="Consolas" pitchFamily="34" charset="-122"/>
                <a:cs typeface="Consolas" pitchFamily="34" charset="-120"/>
              </a:rPr>
              <a:t>const history = messages  .filter(m =&gt; m.isFinal)  .map(m =&gt; ({    role: m.role,    parts: [{ text: m.content }]  }));</a:t>
            </a:r>
            <a:endParaRPr lang="en-US" sz="1400" dirty="0"/>
          </a:p>
        </p:txBody>
      </p:sp>
      <p:sp>
        <p:nvSpPr>
          <p:cNvPr id="7" name="Text 5"/>
          <p:cNvSpPr/>
          <p:nvPr/>
        </p:nvSpPr>
        <p:spPr>
          <a:xfrm>
            <a:off x="7543919" y="1518166"/>
            <a:ext cx="2266355" cy="283369"/>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eadex Pro" pitchFamily="34" charset="0"/>
                <a:ea typeface="Readex Pro" pitchFamily="34" charset="-122"/>
                <a:cs typeface="Readex Pro" pitchFamily="34" charset="-120"/>
              </a:rPr>
              <a:t>Session Integration</a:t>
            </a:r>
            <a:endParaRPr lang="en-US" sz="1750" dirty="0"/>
          </a:p>
        </p:txBody>
      </p:sp>
      <p:sp>
        <p:nvSpPr>
          <p:cNvPr id="8" name="Text 6"/>
          <p:cNvSpPr/>
          <p:nvPr/>
        </p:nvSpPr>
        <p:spPr>
          <a:xfrm>
            <a:off x="7543919" y="1982748"/>
            <a:ext cx="6459617" cy="87010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History array passed to startChat during session initialization, providing the model with full conversation context for generating coherent multi-turn responses that reference previous exchanges</a:t>
            </a:r>
            <a:endParaRPr lang="en-US" sz="1400" dirty="0"/>
          </a:p>
        </p:txBody>
      </p:sp>
      <p:sp>
        <p:nvSpPr>
          <p:cNvPr id="9" name="Text 7"/>
          <p:cNvSpPr/>
          <p:nvPr/>
        </p:nvSpPr>
        <p:spPr>
          <a:xfrm>
            <a:off x="634484" y="4715589"/>
            <a:ext cx="13361432" cy="87010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conversation history mechanism enables true multi-turn dialogue, where the AI can reference previous exchanges, maintain topic continuity, and build on established context. The history structure transforms the internal message format (which includes UI-specific fields like id, isFinal, groundingChunks) into the SDK's expected format: simple role-parts pairs where each message consists of a role ("user" or "model") and text parts.</a:t>
            </a:r>
            <a:endParaRPr lang="en-US" sz="1400" dirty="0"/>
          </a:p>
        </p:txBody>
      </p:sp>
      <p:sp>
        <p:nvSpPr>
          <p:cNvPr id="10" name="Text 8"/>
          <p:cNvSpPr/>
          <p:nvPr/>
        </p:nvSpPr>
        <p:spPr>
          <a:xfrm>
            <a:off x="634484" y="5789652"/>
            <a:ext cx="13361432" cy="87010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filtering by isFinal ensures only complete messages enter the history—partial messages still streaming shouldn't influence subsequent responses because their content isn't yet fully determined. This prevents race conditions where a user sends a new query while the previous response is still generating: the new query's history snapshot includes only completed exchanges, maintaining conversational coherence.</a:t>
            </a:r>
            <a:endParaRPr lang="en-US" sz="1400" dirty="0"/>
          </a:p>
        </p:txBody>
      </p:sp>
      <p:sp>
        <p:nvSpPr>
          <p:cNvPr id="11" name="Text 9"/>
          <p:cNvSpPr/>
          <p:nvPr/>
        </p:nvSpPr>
        <p:spPr>
          <a:xfrm>
            <a:off x="634484" y="6863715"/>
            <a:ext cx="13361432" cy="87010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session reuse pattern optimizes API usage: after initial chat session creation, subsequent queries use the existing session via sendMessageStream rather than creating new sessions. This allows the SDK to maintain internal state (like conversation context, safety filters) without requiring the client to re-send full history on every request. The session persists for the component lifetime, destroyed only on unmount or error-triggered reset.</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72095" y="449104"/>
            <a:ext cx="7252930" cy="510421"/>
          </a:xfrm>
          <a:prstGeom prst="rect">
            <a:avLst/>
          </a:prstGeom>
          <a:noFill/>
          <a:ln/>
        </p:spPr>
        <p:txBody>
          <a:bodyPr wrap="none" lIns="0" tIns="0" rIns="0" bIns="0" rtlCol="0" anchor="t"/>
          <a:lstStyle/>
          <a:p>
            <a:pPr algn="l" indent="0" marL="0">
              <a:lnSpc>
                <a:spcPts val="4000"/>
              </a:lnSpc>
              <a:buNone/>
            </a:pPr>
            <a:r>
              <a:rPr lang="en-US" sz="3200" dirty="0">
                <a:solidFill>
                  <a:srgbClr val="1B1B27"/>
                </a:solidFill>
                <a:latin typeface="Readex Pro" pitchFamily="34" charset="0"/>
                <a:ea typeface="Readex Pro" pitchFamily="34" charset="-122"/>
                <a:cs typeface="Readex Pro" pitchFamily="34" charset="-120"/>
              </a:rPr>
              <a:t>Error Handling: Graceful Degradation</a:t>
            </a:r>
            <a:endParaRPr lang="en-US" sz="3200" dirty="0"/>
          </a:p>
        </p:txBody>
      </p:sp>
      <p:sp>
        <p:nvSpPr>
          <p:cNvPr id="3" name="Shape 1"/>
          <p:cNvSpPr/>
          <p:nvPr/>
        </p:nvSpPr>
        <p:spPr>
          <a:xfrm>
            <a:off x="572095" y="1531025"/>
            <a:ext cx="6661428" cy="1470184"/>
          </a:xfrm>
          <a:prstGeom prst="roundRect">
            <a:avLst>
              <a:gd name="adj" fmla="val 7464"/>
            </a:avLst>
          </a:prstGeom>
          <a:solidFill>
            <a:srgbClr val="FFFFFF">
              <a:alpha val="95000"/>
            </a:srgbClr>
          </a:solidFill>
          <a:ln/>
        </p:spPr>
      </p:sp>
      <p:sp>
        <p:nvSpPr>
          <p:cNvPr id="4" name="Shape 2"/>
          <p:cNvSpPr/>
          <p:nvPr/>
        </p:nvSpPr>
        <p:spPr>
          <a:xfrm>
            <a:off x="572095" y="1508165"/>
            <a:ext cx="6661428" cy="91440"/>
          </a:xfrm>
          <a:prstGeom prst="roundRect">
            <a:avLst>
              <a:gd name="adj" fmla="val 75028"/>
            </a:avLst>
          </a:prstGeom>
          <a:solidFill>
            <a:srgbClr val="1B1B27"/>
          </a:solidFill>
          <a:ln/>
        </p:spPr>
      </p:sp>
      <p:sp>
        <p:nvSpPr>
          <p:cNvPr id="5" name="Shape 3"/>
          <p:cNvSpPr/>
          <p:nvPr/>
        </p:nvSpPr>
        <p:spPr>
          <a:xfrm>
            <a:off x="3657779" y="1286113"/>
            <a:ext cx="489942" cy="489942"/>
          </a:xfrm>
          <a:prstGeom prst="roundRect">
            <a:avLst>
              <a:gd name="adj" fmla="val 186634"/>
            </a:avLst>
          </a:prstGeom>
          <a:solidFill>
            <a:srgbClr val="1B1B27"/>
          </a:solidFill>
          <a:ln/>
        </p:spPr>
      </p:sp>
      <p:sp>
        <p:nvSpPr>
          <p:cNvPr id="6" name="Text 4"/>
          <p:cNvSpPr/>
          <p:nvPr/>
        </p:nvSpPr>
        <p:spPr>
          <a:xfrm>
            <a:off x="3804702" y="1408628"/>
            <a:ext cx="195977" cy="244912"/>
          </a:xfrm>
          <a:prstGeom prst="rect">
            <a:avLst/>
          </a:prstGeom>
          <a:noFill/>
          <a:ln/>
        </p:spPr>
        <p:txBody>
          <a:bodyPr wrap="none" lIns="0" tIns="0" rIns="0" bIns="0" rtlCol="0" anchor="t"/>
          <a:lstStyle/>
          <a:p>
            <a:pPr algn="l" indent="0" marL="0">
              <a:lnSpc>
                <a:spcPts val="2450"/>
              </a:lnSpc>
              <a:buNone/>
            </a:pPr>
            <a:r>
              <a:rPr lang="en-US" sz="1500" dirty="0">
                <a:solidFill>
                  <a:srgbClr val="FFFFFF"/>
                </a:solidFill>
                <a:latin typeface="Readex Pro" pitchFamily="34" charset="0"/>
                <a:ea typeface="Readex Pro" pitchFamily="34" charset="-122"/>
                <a:cs typeface="Readex Pro" pitchFamily="34" charset="-120"/>
              </a:rPr>
              <a:t>1</a:t>
            </a:r>
            <a:endParaRPr lang="en-US" sz="1500" dirty="0"/>
          </a:p>
        </p:txBody>
      </p:sp>
      <p:sp>
        <p:nvSpPr>
          <p:cNvPr id="7" name="Text 5"/>
          <p:cNvSpPr/>
          <p:nvPr/>
        </p:nvSpPr>
        <p:spPr>
          <a:xfrm>
            <a:off x="758190" y="1939290"/>
            <a:ext cx="2041803"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API Key Validation</a:t>
            </a:r>
            <a:endParaRPr lang="en-US" sz="1600" dirty="0"/>
          </a:p>
        </p:txBody>
      </p:sp>
      <p:sp>
        <p:nvSpPr>
          <p:cNvPr id="8" name="Text 6"/>
          <p:cNvSpPr/>
          <p:nvPr/>
        </p:nvSpPr>
        <p:spPr>
          <a:xfrm>
            <a:off x="758190" y="2292429"/>
            <a:ext cx="6289238"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Catch initialization errors, display specific message for invalid key scenarios, prevent subsequent API calls</a:t>
            </a:r>
            <a:endParaRPr lang="en-US" sz="1250" dirty="0"/>
          </a:p>
        </p:txBody>
      </p:sp>
      <p:sp>
        <p:nvSpPr>
          <p:cNvPr id="9" name="Shape 7"/>
          <p:cNvSpPr/>
          <p:nvPr/>
        </p:nvSpPr>
        <p:spPr>
          <a:xfrm>
            <a:off x="7396758" y="1531025"/>
            <a:ext cx="6661547" cy="1470184"/>
          </a:xfrm>
          <a:prstGeom prst="roundRect">
            <a:avLst>
              <a:gd name="adj" fmla="val 7464"/>
            </a:avLst>
          </a:prstGeom>
          <a:solidFill>
            <a:srgbClr val="FFFFFF">
              <a:alpha val="95000"/>
            </a:srgbClr>
          </a:solidFill>
          <a:ln/>
        </p:spPr>
      </p:sp>
      <p:sp>
        <p:nvSpPr>
          <p:cNvPr id="10" name="Shape 8"/>
          <p:cNvSpPr/>
          <p:nvPr/>
        </p:nvSpPr>
        <p:spPr>
          <a:xfrm>
            <a:off x="7396758" y="1508165"/>
            <a:ext cx="6661547" cy="91440"/>
          </a:xfrm>
          <a:prstGeom prst="roundRect">
            <a:avLst>
              <a:gd name="adj" fmla="val 75028"/>
            </a:avLst>
          </a:prstGeom>
          <a:solidFill>
            <a:srgbClr val="1B1B27"/>
          </a:solidFill>
          <a:ln/>
        </p:spPr>
      </p:sp>
      <p:sp>
        <p:nvSpPr>
          <p:cNvPr id="11" name="Shape 9"/>
          <p:cNvSpPr/>
          <p:nvPr/>
        </p:nvSpPr>
        <p:spPr>
          <a:xfrm>
            <a:off x="10482560" y="1286113"/>
            <a:ext cx="489942" cy="489942"/>
          </a:xfrm>
          <a:prstGeom prst="roundRect">
            <a:avLst>
              <a:gd name="adj" fmla="val 186634"/>
            </a:avLst>
          </a:prstGeom>
          <a:solidFill>
            <a:srgbClr val="1B1B27"/>
          </a:solidFill>
          <a:ln/>
        </p:spPr>
      </p:sp>
      <p:sp>
        <p:nvSpPr>
          <p:cNvPr id="12" name="Text 10"/>
          <p:cNvSpPr/>
          <p:nvPr/>
        </p:nvSpPr>
        <p:spPr>
          <a:xfrm>
            <a:off x="10629483" y="1408628"/>
            <a:ext cx="195977" cy="244912"/>
          </a:xfrm>
          <a:prstGeom prst="rect">
            <a:avLst/>
          </a:prstGeom>
          <a:noFill/>
          <a:ln/>
        </p:spPr>
        <p:txBody>
          <a:bodyPr wrap="none" lIns="0" tIns="0" rIns="0" bIns="0" rtlCol="0" anchor="t"/>
          <a:lstStyle/>
          <a:p>
            <a:pPr algn="l" indent="0" marL="0">
              <a:lnSpc>
                <a:spcPts val="2450"/>
              </a:lnSpc>
              <a:buNone/>
            </a:pPr>
            <a:r>
              <a:rPr lang="en-US" sz="1500" dirty="0">
                <a:solidFill>
                  <a:srgbClr val="FFFFFF"/>
                </a:solidFill>
                <a:latin typeface="Readex Pro" pitchFamily="34" charset="0"/>
                <a:ea typeface="Readex Pro" pitchFamily="34" charset="-122"/>
                <a:cs typeface="Readex Pro" pitchFamily="34" charset="-120"/>
              </a:rPr>
              <a:t>2</a:t>
            </a:r>
            <a:endParaRPr lang="en-US" sz="1500" dirty="0"/>
          </a:p>
        </p:txBody>
      </p:sp>
      <p:sp>
        <p:nvSpPr>
          <p:cNvPr id="13" name="Text 11"/>
          <p:cNvSpPr/>
          <p:nvPr/>
        </p:nvSpPr>
        <p:spPr>
          <a:xfrm>
            <a:off x="7582853" y="1939290"/>
            <a:ext cx="2041803"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Network Failures</a:t>
            </a:r>
            <a:endParaRPr lang="en-US" sz="1600" dirty="0"/>
          </a:p>
        </p:txBody>
      </p:sp>
      <p:sp>
        <p:nvSpPr>
          <p:cNvPr id="14" name="Text 12"/>
          <p:cNvSpPr/>
          <p:nvPr/>
        </p:nvSpPr>
        <p:spPr>
          <a:xfrm>
            <a:off x="7582853" y="2292429"/>
            <a:ext cx="6289358"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Detect fetch failures, inform user of connectivity issues, suggest retry without losing conversation context</a:t>
            </a:r>
            <a:endParaRPr lang="en-US" sz="1250" dirty="0"/>
          </a:p>
        </p:txBody>
      </p:sp>
      <p:sp>
        <p:nvSpPr>
          <p:cNvPr id="15" name="Shape 13"/>
          <p:cNvSpPr/>
          <p:nvPr/>
        </p:nvSpPr>
        <p:spPr>
          <a:xfrm>
            <a:off x="572095" y="3409355"/>
            <a:ext cx="6661428" cy="1470184"/>
          </a:xfrm>
          <a:prstGeom prst="roundRect">
            <a:avLst>
              <a:gd name="adj" fmla="val 7464"/>
            </a:avLst>
          </a:prstGeom>
          <a:solidFill>
            <a:srgbClr val="FFFFFF">
              <a:alpha val="95000"/>
            </a:srgbClr>
          </a:solidFill>
          <a:ln/>
        </p:spPr>
      </p:sp>
      <p:sp>
        <p:nvSpPr>
          <p:cNvPr id="16" name="Shape 14"/>
          <p:cNvSpPr/>
          <p:nvPr/>
        </p:nvSpPr>
        <p:spPr>
          <a:xfrm>
            <a:off x="572095" y="3386495"/>
            <a:ext cx="6661428" cy="91440"/>
          </a:xfrm>
          <a:prstGeom prst="roundRect">
            <a:avLst>
              <a:gd name="adj" fmla="val 75028"/>
            </a:avLst>
          </a:prstGeom>
          <a:solidFill>
            <a:srgbClr val="1B1B27"/>
          </a:solidFill>
          <a:ln/>
        </p:spPr>
      </p:sp>
      <p:sp>
        <p:nvSpPr>
          <p:cNvPr id="17" name="Shape 15"/>
          <p:cNvSpPr/>
          <p:nvPr/>
        </p:nvSpPr>
        <p:spPr>
          <a:xfrm>
            <a:off x="3657779" y="3164443"/>
            <a:ext cx="489942" cy="489942"/>
          </a:xfrm>
          <a:prstGeom prst="roundRect">
            <a:avLst>
              <a:gd name="adj" fmla="val 186634"/>
            </a:avLst>
          </a:prstGeom>
          <a:solidFill>
            <a:srgbClr val="1B1B27"/>
          </a:solidFill>
          <a:ln/>
        </p:spPr>
      </p:sp>
      <p:sp>
        <p:nvSpPr>
          <p:cNvPr id="18" name="Text 16"/>
          <p:cNvSpPr/>
          <p:nvPr/>
        </p:nvSpPr>
        <p:spPr>
          <a:xfrm>
            <a:off x="3804702" y="3286958"/>
            <a:ext cx="195977" cy="244912"/>
          </a:xfrm>
          <a:prstGeom prst="rect">
            <a:avLst/>
          </a:prstGeom>
          <a:noFill/>
          <a:ln/>
        </p:spPr>
        <p:txBody>
          <a:bodyPr wrap="none" lIns="0" tIns="0" rIns="0" bIns="0" rtlCol="0" anchor="t"/>
          <a:lstStyle/>
          <a:p>
            <a:pPr algn="l" indent="0" marL="0">
              <a:lnSpc>
                <a:spcPts val="2450"/>
              </a:lnSpc>
              <a:buNone/>
            </a:pPr>
            <a:r>
              <a:rPr lang="en-US" sz="1500" dirty="0">
                <a:solidFill>
                  <a:srgbClr val="FFFFFF"/>
                </a:solidFill>
                <a:latin typeface="Readex Pro" pitchFamily="34" charset="0"/>
                <a:ea typeface="Readex Pro" pitchFamily="34" charset="-122"/>
                <a:cs typeface="Readex Pro" pitchFamily="34" charset="-120"/>
              </a:rPr>
              <a:t>3</a:t>
            </a:r>
            <a:endParaRPr lang="en-US" sz="1500" dirty="0"/>
          </a:p>
        </p:txBody>
      </p:sp>
      <p:sp>
        <p:nvSpPr>
          <p:cNvPr id="19" name="Text 17"/>
          <p:cNvSpPr/>
          <p:nvPr/>
        </p:nvSpPr>
        <p:spPr>
          <a:xfrm>
            <a:off x="758190" y="3817620"/>
            <a:ext cx="2380178"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Streaming Interruptions</a:t>
            </a:r>
            <a:endParaRPr lang="en-US" sz="1600" dirty="0"/>
          </a:p>
        </p:txBody>
      </p:sp>
      <p:sp>
        <p:nvSpPr>
          <p:cNvPr id="20" name="Text 18"/>
          <p:cNvSpPr/>
          <p:nvPr/>
        </p:nvSpPr>
        <p:spPr>
          <a:xfrm>
            <a:off x="758190" y="4170759"/>
            <a:ext cx="6289238"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Handle mid-stream errors gracefully, preserve partial response content, append error notice without breaking UI</a:t>
            </a:r>
            <a:endParaRPr lang="en-US" sz="1250" dirty="0"/>
          </a:p>
        </p:txBody>
      </p:sp>
      <p:sp>
        <p:nvSpPr>
          <p:cNvPr id="21" name="Shape 19"/>
          <p:cNvSpPr/>
          <p:nvPr/>
        </p:nvSpPr>
        <p:spPr>
          <a:xfrm>
            <a:off x="7396758" y="3409355"/>
            <a:ext cx="6661547" cy="1470184"/>
          </a:xfrm>
          <a:prstGeom prst="roundRect">
            <a:avLst>
              <a:gd name="adj" fmla="val 7464"/>
            </a:avLst>
          </a:prstGeom>
          <a:solidFill>
            <a:srgbClr val="FFFFFF">
              <a:alpha val="95000"/>
            </a:srgbClr>
          </a:solidFill>
          <a:ln/>
        </p:spPr>
      </p:sp>
      <p:sp>
        <p:nvSpPr>
          <p:cNvPr id="22" name="Shape 20"/>
          <p:cNvSpPr/>
          <p:nvPr/>
        </p:nvSpPr>
        <p:spPr>
          <a:xfrm>
            <a:off x="7396758" y="3386495"/>
            <a:ext cx="6661547" cy="91440"/>
          </a:xfrm>
          <a:prstGeom prst="roundRect">
            <a:avLst>
              <a:gd name="adj" fmla="val 75028"/>
            </a:avLst>
          </a:prstGeom>
          <a:solidFill>
            <a:srgbClr val="1B1B27"/>
          </a:solidFill>
          <a:ln/>
        </p:spPr>
      </p:sp>
      <p:sp>
        <p:nvSpPr>
          <p:cNvPr id="23" name="Shape 21"/>
          <p:cNvSpPr/>
          <p:nvPr/>
        </p:nvSpPr>
        <p:spPr>
          <a:xfrm>
            <a:off x="10482560" y="3164443"/>
            <a:ext cx="489942" cy="489942"/>
          </a:xfrm>
          <a:prstGeom prst="roundRect">
            <a:avLst>
              <a:gd name="adj" fmla="val 186634"/>
            </a:avLst>
          </a:prstGeom>
          <a:solidFill>
            <a:srgbClr val="1B1B27"/>
          </a:solidFill>
          <a:ln/>
        </p:spPr>
      </p:sp>
      <p:sp>
        <p:nvSpPr>
          <p:cNvPr id="24" name="Text 22"/>
          <p:cNvSpPr/>
          <p:nvPr/>
        </p:nvSpPr>
        <p:spPr>
          <a:xfrm>
            <a:off x="10629483" y="3286958"/>
            <a:ext cx="195977" cy="244912"/>
          </a:xfrm>
          <a:prstGeom prst="rect">
            <a:avLst/>
          </a:prstGeom>
          <a:noFill/>
          <a:ln/>
        </p:spPr>
        <p:txBody>
          <a:bodyPr wrap="none" lIns="0" tIns="0" rIns="0" bIns="0" rtlCol="0" anchor="t"/>
          <a:lstStyle/>
          <a:p>
            <a:pPr algn="l" indent="0" marL="0">
              <a:lnSpc>
                <a:spcPts val="2450"/>
              </a:lnSpc>
              <a:buNone/>
            </a:pPr>
            <a:r>
              <a:rPr lang="en-US" sz="1500" dirty="0">
                <a:solidFill>
                  <a:srgbClr val="FFFFFF"/>
                </a:solidFill>
                <a:latin typeface="Readex Pro" pitchFamily="34" charset="0"/>
                <a:ea typeface="Readex Pro" pitchFamily="34" charset="-122"/>
                <a:cs typeface="Readex Pro" pitchFamily="34" charset="-120"/>
              </a:rPr>
              <a:t>4</a:t>
            </a:r>
            <a:endParaRPr lang="en-US" sz="1500" dirty="0"/>
          </a:p>
        </p:txBody>
      </p:sp>
      <p:sp>
        <p:nvSpPr>
          <p:cNvPr id="25" name="Text 23"/>
          <p:cNvSpPr/>
          <p:nvPr/>
        </p:nvSpPr>
        <p:spPr>
          <a:xfrm>
            <a:off x="7582853" y="3817620"/>
            <a:ext cx="2041803"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Auto-Dismissal</a:t>
            </a:r>
            <a:endParaRPr lang="en-US" sz="1600" dirty="0"/>
          </a:p>
        </p:txBody>
      </p:sp>
      <p:sp>
        <p:nvSpPr>
          <p:cNvPr id="26" name="Text 24"/>
          <p:cNvSpPr/>
          <p:nvPr/>
        </p:nvSpPr>
        <p:spPr>
          <a:xfrm>
            <a:off x="7582853" y="4170759"/>
            <a:ext cx="6289358"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Error messages fade after 5 seconds, reducing visual clutter while maintaining error log in console for debugging</a:t>
            </a:r>
            <a:endParaRPr lang="en-US" sz="1250" dirty="0"/>
          </a:p>
        </p:txBody>
      </p:sp>
      <p:sp>
        <p:nvSpPr>
          <p:cNvPr id="27" name="Text 25"/>
          <p:cNvSpPr/>
          <p:nvPr/>
        </p:nvSpPr>
        <p:spPr>
          <a:xfrm>
            <a:off x="572095" y="5063252"/>
            <a:ext cx="13486209" cy="784027"/>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The error handling architecture prioritizes user experience continuity over perfect error recovery. When errors occur, the system provides informative feedback while maintaining conversational state—previous messages remain visible, the input field stays accessible, and users can retry without losing context. This contrasts with "fail-hard" approaches that might reset the entire interface or block interaction until manual recovery.</a:t>
            </a:r>
            <a:endParaRPr lang="en-US" sz="1250" dirty="0"/>
          </a:p>
        </p:txBody>
      </p:sp>
      <p:sp>
        <p:nvSpPr>
          <p:cNvPr id="28" name="Text 26"/>
          <p:cNvSpPr/>
          <p:nvPr/>
        </p:nvSpPr>
        <p:spPr>
          <a:xfrm>
            <a:off x="572095" y="6030992"/>
            <a:ext cx="13486209" cy="784027"/>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The error message specificity helps users diagnose issues: "Invalid API key" points clearly to configuration problems, "Network error" suggests connectivity checks, while generic "Error occurred" messages handle unexpected failure modes. The console.error logging preserves full error details for developer debugging while showing only user-friendly summaries in the UI. This layered error reporting serves both end users (who need actionable feedback) and developers (who need technical details).</a:t>
            </a:r>
            <a:endParaRPr lang="en-US" sz="1250" dirty="0"/>
          </a:p>
        </p:txBody>
      </p:sp>
      <p:sp>
        <p:nvSpPr>
          <p:cNvPr id="29" name="Text 27"/>
          <p:cNvSpPr/>
          <p:nvPr/>
        </p:nvSpPr>
        <p:spPr>
          <a:xfrm>
            <a:off x="572095" y="6998732"/>
            <a:ext cx="13486209" cy="784027"/>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The auto-dismissal timing (5 seconds) balances error visibility with interface cleanliness. Five seconds provides sufficient reading time for typical error messages while preventing error clutter from accumulating during rapid interaction. The fade animation (implemented via CSS transitions triggered by React state changes) creates smooth dismissal rather than abrupt disappearance, maintaining visual polish even in error scenarios.</a:t>
            </a:r>
            <a:endParaRPr lang="en-US" sz="12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572095" y="446603"/>
            <a:ext cx="9778246" cy="507563"/>
          </a:xfrm>
          <a:prstGeom prst="rect">
            <a:avLst/>
          </a:prstGeom>
          <a:noFill/>
          <a:ln/>
        </p:spPr>
        <p:txBody>
          <a:bodyPr wrap="none" lIns="0" tIns="0" rIns="0" bIns="0" rtlCol="0" anchor="t"/>
          <a:lstStyle/>
          <a:p>
            <a:pPr algn="l" indent="0" marL="0">
              <a:lnSpc>
                <a:spcPts val="3950"/>
              </a:lnSpc>
              <a:buNone/>
            </a:pPr>
            <a:r>
              <a:rPr lang="en-US" sz="3150" dirty="0">
                <a:solidFill>
                  <a:srgbClr val="1B1B27"/>
                </a:solidFill>
                <a:latin typeface="Readex Pro" pitchFamily="34" charset="0"/>
                <a:ea typeface="Readex Pro" pitchFamily="34" charset="-122"/>
                <a:cs typeface="Readex Pro" pitchFamily="34" charset="-120"/>
              </a:rPr>
              <a:t>TypeScript Type Safety: Compile-Time Guarantees</a:t>
            </a:r>
            <a:endParaRPr lang="en-US" sz="3150" dirty="0"/>
          </a:p>
        </p:txBody>
      </p:sp>
      <p:sp>
        <p:nvSpPr>
          <p:cNvPr id="3" name="Shape 1"/>
          <p:cNvSpPr/>
          <p:nvPr/>
        </p:nvSpPr>
        <p:spPr>
          <a:xfrm>
            <a:off x="572095" y="1278969"/>
            <a:ext cx="13486209" cy="3620929"/>
          </a:xfrm>
          <a:prstGeom prst="roundRect">
            <a:avLst>
              <a:gd name="adj" fmla="val 1884"/>
            </a:avLst>
          </a:prstGeom>
          <a:solidFill>
            <a:srgbClr val="F2F2F2"/>
          </a:solidFill>
          <a:ln/>
        </p:spPr>
      </p:sp>
      <p:sp>
        <p:nvSpPr>
          <p:cNvPr id="4" name="Shape 2"/>
          <p:cNvSpPr/>
          <p:nvPr/>
        </p:nvSpPr>
        <p:spPr>
          <a:xfrm>
            <a:off x="563999" y="1278969"/>
            <a:ext cx="13502402" cy="3620929"/>
          </a:xfrm>
          <a:prstGeom prst="roundRect">
            <a:avLst>
              <a:gd name="adj" fmla="val 673"/>
            </a:avLst>
          </a:prstGeom>
          <a:solidFill>
            <a:srgbClr val="F2F2F2"/>
          </a:solidFill>
          <a:ln/>
        </p:spPr>
      </p:sp>
      <p:sp>
        <p:nvSpPr>
          <p:cNvPr id="5" name="Text 3"/>
          <p:cNvSpPr/>
          <p:nvPr/>
        </p:nvSpPr>
        <p:spPr>
          <a:xfrm>
            <a:off x="726400" y="1400770"/>
            <a:ext cx="13177599" cy="3377327"/>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highlight>
                  <a:srgbClr val="F2F2F2"/>
                </a:highlight>
                <a:latin typeface="Consolas" pitchFamily="34" charset="0"/>
                <a:ea typeface="Consolas" pitchFamily="34" charset="-122"/>
                <a:cs typeface="Consolas" pitchFamily="34" charset="-120"/>
              </a:rPr>
              <a:t>interface ChatMessage {  id: string;  role: 'user' | 'model';  content: string;  isFinal: boolean;  groundingChunks?: GroundingChunk[];}interface GroundingChunk {  web?: { uri: string; title?: string };  maps?: { uri: string; title?: string };}</a:t>
            </a:r>
            <a:endParaRPr lang="en-US" sz="1250" dirty="0"/>
          </a:p>
        </p:txBody>
      </p:sp>
      <p:sp>
        <p:nvSpPr>
          <p:cNvPr id="6" name="Text 4"/>
          <p:cNvSpPr/>
          <p:nvPr/>
        </p:nvSpPr>
        <p:spPr>
          <a:xfrm>
            <a:off x="572095" y="5082540"/>
            <a:ext cx="13486209" cy="779383"/>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The TypeScript type system provides compile-time guarantees about data structure correctness, catching entire categories of errors before runtime. The ChatMessage interface enforces message structure: every message must have an id (string), role (constrained to literal union 'user' | 'model'), content (string), and isFinal (boolean). The optional groundingChunks array ensures grounding metadata, when present, conforms to the GroundingChunk interface structure.</a:t>
            </a:r>
            <a:endParaRPr lang="en-US" sz="1250" dirty="0"/>
          </a:p>
        </p:txBody>
      </p:sp>
      <p:sp>
        <p:nvSpPr>
          <p:cNvPr id="7" name="Text 5"/>
          <p:cNvSpPr/>
          <p:nvPr/>
        </p:nvSpPr>
        <p:spPr>
          <a:xfrm>
            <a:off x="572095" y="6044565"/>
            <a:ext cx="13486209" cy="779383"/>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The literal union type for role ('user' | 'model') prevents invalid role assignments—attempting to set role to 'admin' or 'system' triggers a compile error. This constraint reflects the SDK's role expectations: only 'user' and 'model' are valid in conversation history. The type system thus encodes API contract requirements directly in the code structure, making contract violations impossible without explicit type assertions.</a:t>
            </a:r>
            <a:endParaRPr lang="en-US" sz="1250" dirty="0"/>
          </a:p>
        </p:txBody>
      </p:sp>
      <p:sp>
        <p:nvSpPr>
          <p:cNvPr id="8" name="Text 6"/>
          <p:cNvSpPr/>
          <p:nvPr/>
        </p:nvSpPr>
        <p:spPr>
          <a:xfrm>
            <a:off x="572095" y="7006590"/>
            <a:ext cx="13486209" cy="779383"/>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The optional property syntax (groundingChunks?: ...) distinguishes between potentially absent data and required data. TypeScript enforces null-checking before accessing optional properties: attempting to map over groundingChunks without first verifying its existence triggers a compile error. This forces defensive programming patterns that prevent runtime null reference errors—a common bug category in JavaScript applications eliminated through static typing.</a:t>
            </a:r>
            <a:endParaRPr lang="en-US" sz="12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00908" y="611505"/>
            <a:ext cx="9345930" cy="536615"/>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eadex Pro" pitchFamily="34" charset="0"/>
                <a:ea typeface="Readex Pro" pitchFamily="34" charset="-122"/>
                <a:cs typeface="Readex Pro" pitchFamily="34" charset="-120"/>
              </a:rPr>
              <a:t>React State Management: Functional Updates</a:t>
            </a:r>
            <a:endParaRPr lang="en-US" sz="3350" dirty="0"/>
          </a:p>
        </p:txBody>
      </p:sp>
      <p:sp>
        <p:nvSpPr>
          <p:cNvPr id="3" name="Text 1"/>
          <p:cNvSpPr/>
          <p:nvPr/>
        </p:nvSpPr>
        <p:spPr>
          <a:xfrm>
            <a:off x="600908" y="1577340"/>
            <a:ext cx="2146459" cy="268248"/>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Problematic Pattern</a:t>
            </a:r>
            <a:endParaRPr lang="en-US" sz="1650" dirty="0"/>
          </a:p>
        </p:txBody>
      </p:sp>
      <p:sp>
        <p:nvSpPr>
          <p:cNvPr id="4" name="Shape 2"/>
          <p:cNvSpPr/>
          <p:nvPr/>
        </p:nvSpPr>
        <p:spPr>
          <a:xfrm>
            <a:off x="600908" y="2038707"/>
            <a:ext cx="6504861" cy="1905476"/>
          </a:xfrm>
          <a:prstGeom prst="roundRect">
            <a:avLst>
              <a:gd name="adj" fmla="val 3785"/>
            </a:avLst>
          </a:prstGeom>
          <a:solidFill>
            <a:srgbClr val="F2F2F2"/>
          </a:solidFill>
          <a:ln/>
        </p:spPr>
      </p:sp>
      <p:sp>
        <p:nvSpPr>
          <p:cNvPr id="5" name="Shape 3"/>
          <p:cNvSpPr/>
          <p:nvPr/>
        </p:nvSpPr>
        <p:spPr>
          <a:xfrm>
            <a:off x="592336" y="2038707"/>
            <a:ext cx="6522006" cy="1905476"/>
          </a:xfrm>
          <a:prstGeom prst="roundRect">
            <a:avLst>
              <a:gd name="adj" fmla="val 1352"/>
            </a:avLst>
          </a:prstGeom>
          <a:solidFill>
            <a:srgbClr val="F2F2F2"/>
          </a:solidFill>
          <a:ln/>
        </p:spPr>
      </p:sp>
      <p:sp>
        <p:nvSpPr>
          <p:cNvPr id="6" name="Text 4"/>
          <p:cNvSpPr/>
          <p:nvPr/>
        </p:nvSpPr>
        <p:spPr>
          <a:xfrm>
            <a:off x="764024" y="2167414"/>
            <a:ext cx="6178629" cy="164806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highlight>
                  <a:srgbClr val="F2F2F2"/>
                </a:highlight>
                <a:latin typeface="Consolas" pitchFamily="34" charset="0"/>
                <a:ea typeface="Consolas" pitchFamily="34" charset="-122"/>
                <a:cs typeface="Consolas" pitchFamily="34" charset="-120"/>
              </a:rPr>
              <a:t>// Race condition risksetMessages([  ...messages,   newMessage]);</a:t>
            </a:r>
            <a:endParaRPr lang="en-US" sz="1350" dirty="0"/>
          </a:p>
        </p:txBody>
      </p:sp>
      <p:sp>
        <p:nvSpPr>
          <p:cNvPr id="7" name="Text 5"/>
          <p:cNvSpPr/>
          <p:nvPr/>
        </p:nvSpPr>
        <p:spPr>
          <a:xfrm>
            <a:off x="600908" y="4137303"/>
            <a:ext cx="6504861" cy="274677"/>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Direct state reference may be stale in async contexts</a:t>
            </a:r>
            <a:endParaRPr lang="en-US" sz="1350" dirty="0"/>
          </a:p>
        </p:txBody>
      </p:sp>
      <p:sp>
        <p:nvSpPr>
          <p:cNvPr id="8" name="Text 6"/>
          <p:cNvSpPr/>
          <p:nvPr/>
        </p:nvSpPr>
        <p:spPr>
          <a:xfrm>
            <a:off x="7532251" y="1577340"/>
            <a:ext cx="2146459" cy="268248"/>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Safe Pattern</a:t>
            </a:r>
            <a:endParaRPr lang="en-US" sz="1650" dirty="0"/>
          </a:p>
        </p:txBody>
      </p:sp>
      <p:sp>
        <p:nvSpPr>
          <p:cNvPr id="9" name="Shape 7"/>
          <p:cNvSpPr/>
          <p:nvPr/>
        </p:nvSpPr>
        <p:spPr>
          <a:xfrm>
            <a:off x="7532251" y="2038707"/>
            <a:ext cx="6504861" cy="1905476"/>
          </a:xfrm>
          <a:prstGeom prst="roundRect">
            <a:avLst>
              <a:gd name="adj" fmla="val 3785"/>
            </a:avLst>
          </a:prstGeom>
          <a:solidFill>
            <a:srgbClr val="F2F2F2"/>
          </a:solidFill>
          <a:ln/>
        </p:spPr>
      </p:sp>
      <p:sp>
        <p:nvSpPr>
          <p:cNvPr id="10" name="Shape 8"/>
          <p:cNvSpPr/>
          <p:nvPr/>
        </p:nvSpPr>
        <p:spPr>
          <a:xfrm>
            <a:off x="7523678" y="2038707"/>
            <a:ext cx="6522006" cy="1905476"/>
          </a:xfrm>
          <a:prstGeom prst="roundRect">
            <a:avLst>
              <a:gd name="adj" fmla="val 1352"/>
            </a:avLst>
          </a:prstGeom>
          <a:solidFill>
            <a:srgbClr val="F2F2F2"/>
          </a:solidFill>
          <a:ln/>
        </p:spPr>
      </p:sp>
      <p:sp>
        <p:nvSpPr>
          <p:cNvPr id="11" name="Text 9"/>
          <p:cNvSpPr/>
          <p:nvPr/>
        </p:nvSpPr>
        <p:spPr>
          <a:xfrm>
            <a:off x="7695367" y="2167414"/>
            <a:ext cx="6178629" cy="164806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highlight>
                  <a:srgbClr val="F2F2F2"/>
                </a:highlight>
                <a:latin typeface="Consolas" pitchFamily="34" charset="0"/>
                <a:ea typeface="Consolas" pitchFamily="34" charset="-122"/>
                <a:cs typeface="Consolas" pitchFamily="34" charset="-120"/>
              </a:rPr>
              <a:t>// Guaranteed current statesetMessages(prev =&gt; [  ...prev,   newMessage]);</a:t>
            </a:r>
            <a:endParaRPr lang="en-US" sz="1350" dirty="0"/>
          </a:p>
        </p:txBody>
      </p:sp>
      <p:sp>
        <p:nvSpPr>
          <p:cNvPr id="12" name="Text 10"/>
          <p:cNvSpPr/>
          <p:nvPr/>
        </p:nvSpPr>
        <p:spPr>
          <a:xfrm>
            <a:off x="7532251" y="4137303"/>
            <a:ext cx="6504861" cy="274677"/>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Functional update receives latest state from React</a:t>
            </a:r>
            <a:endParaRPr lang="en-US" sz="1350" dirty="0"/>
          </a:p>
        </p:txBody>
      </p:sp>
      <p:sp>
        <p:nvSpPr>
          <p:cNvPr id="13" name="Text 11"/>
          <p:cNvSpPr/>
          <p:nvPr/>
        </p:nvSpPr>
        <p:spPr>
          <a:xfrm>
            <a:off x="600908" y="4759643"/>
            <a:ext cx="13428583" cy="824032"/>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state management pattern employs functional updates to avoid race conditions in asynchronous streaming scenarios. When chunks arrive rapidly or multiple state updates occur in quick succession, directly referencing the messages array risks operating on stale state—a snapshot from when the async operation began, not the current state after previous updates. Functional updates solve this by receiving the latest state from React's internal state management, guaranteeing each update builds on the most recent state.</a:t>
            </a:r>
            <a:endParaRPr lang="en-US" sz="1350" dirty="0"/>
          </a:p>
        </p:txBody>
      </p:sp>
      <p:sp>
        <p:nvSpPr>
          <p:cNvPr id="14" name="Text 12"/>
          <p:cNvSpPr/>
          <p:nvPr/>
        </p:nvSpPr>
        <p:spPr>
          <a:xfrm>
            <a:off x="600908" y="5776793"/>
            <a:ext cx="13428583" cy="824032"/>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This pattern proves critical during message streaming, where rapid chunk arrivals trigger frequent state updates. Each chunk needs to append to the accumulated response text, not overwrite it. With direct state reference, rapid updates could collide: chunk 2's update might overwrite chunk 1's contribution if both reference the pre-chunk-1 state. Functional updates serialize these operations: React ensures each update sees the result of the previous update, maintaining proper accumulation order.</a:t>
            </a:r>
            <a:endParaRPr lang="en-US" sz="1350" dirty="0"/>
          </a:p>
        </p:txBody>
      </p:sp>
      <p:sp>
        <p:nvSpPr>
          <p:cNvPr id="15" name="Text 13"/>
          <p:cNvSpPr/>
          <p:nvPr/>
        </p:nvSpPr>
        <p:spPr>
          <a:xfrm>
            <a:off x="600908" y="6793944"/>
            <a:ext cx="13428583" cy="824032"/>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.map() operation within state updates demonstrates another important pattern: immutable state updates. Rather than mutating the existing message object, the code creates a new array with updated message objects. This immutability ensures React's change detection works correctly—React compares state by reference equality, so mutating objects in place can cause missed re-renders. Creating new objects guarantees React detects changes and triggers appropriate component updates.</a:t>
            </a:r>
            <a:endParaRPr lang="en-US" sz="13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69846" y="598884"/>
            <a:ext cx="8487847" cy="598051"/>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Readex Pro" pitchFamily="34" charset="0"/>
                <a:ea typeface="Readex Pro" pitchFamily="34" charset="-122"/>
                <a:cs typeface="Readex Pro" pitchFamily="34" charset="-120"/>
              </a:rPr>
              <a:t>CSS Architecture: Utility-First Styling</a:t>
            </a:r>
            <a:endParaRPr lang="en-US" sz="3750" dirty="0"/>
          </a:p>
        </p:txBody>
      </p:sp>
      <p:sp>
        <p:nvSpPr>
          <p:cNvPr id="3" name="Shape 1"/>
          <p:cNvSpPr/>
          <p:nvPr/>
        </p:nvSpPr>
        <p:spPr>
          <a:xfrm>
            <a:off x="669846" y="1579721"/>
            <a:ext cx="4302681" cy="2036683"/>
          </a:xfrm>
          <a:prstGeom prst="roundRect">
            <a:avLst>
              <a:gd name="adj" fmla="val 3947"/>
            </a:avLst>
          </a:prstGeom>
          <a:solidFill>
            <a:srgbClr val="E1E1EA"/>
          </a:solidFill>
          <a:ln w="7620">
            <a:solidFill>
              <a:srgbClr val="C7C7D0"/>
            </a:solidFill>
            <a:prstDash val="solid"/>
          </a:ln>
        </p:spPr>
      </p:sp>
      <p:sp>
        <p:nvSpPr>
          <p:cNvPr id="4" name="Text 2"/>
          <p:cNvSpPr/>
          <p:nvPr/>
        </p:nvSpPr>
        <p:spPr>
          <a:xfrm>
            <a:off x="868799" y="1778675"/>
            <a:ext cx="2392680" cy="299085"/>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Utility Classes</a:t>
            </a:r>
            <a:endParaRPr lang="en-US" sz="1850" dirty="0"/>
          </a:p>
        </p:txBody>
      </p:sp>
      <p:sp>
        <p:nvSpPr>
          <p:cNvPr id="5" name="Text 3"/>
          <p:cNvSpPr/>
          <p:nvPr/>
        </p:nvSpPr>
        <p:spPr>
          <a:xfrm>
            <a:off x="868799" y="2192536"/>
            <a:ext cx="3904774" cy="12249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Tailwind CSS utility classes for rapid styling: bg-black/30 for 30% opacity black background, border-2 for 2px borders, rounded-lg for large border radius</a:t>
            </a:r>
            <a:endParaRPr lang="en-US" sz="1500" dirty="0"/>
          </a:p>
        </p:txBody>
      </p:sp>
      <p:sp>
        <p:nvSpPr>
          <p:cNvPr id="6" name="Shape 4"/>
          <p:cNvSpPr/>
          <p:nvPr/>
        </p:nvSpPr>
        <p:spPr>
          <a:xfrm>
            <a:off x="5163860" y="1579721"/>
            <a:ext cx="4302681" cy="2036683"/>
          </a:xfrm>
          <a:prstGeom prst="roundRect">
            <a:avLst>
              <a:gd name="adj" fmla="val 3947"/>
            </a:avLst>
          </a:prstGeom>
          <a:solidFill>
            <a:srgbClr val="E1E1EA"/>
          </a:solidFill>
          <a:ln w="7620">
            <a:solidFill>
              <a:srgbClr val="C7C7D0"/>
            </a:solidFill>
            <a:prstDash val="solid"/>
          </a:ln>
        </p:spPr>
      </p:sp>
      <p:sp>
        <p:nvSpPr>
          <p:cNvPr id="7" name="Text 5"/>
          <p:cNvSpPr/>
          <p:nvPr/>
        </p:nvSpPr>
        <p:spPr>
          <a:xfrm>
            <a:off x="5362813" y="1778675"/>
            <a:ext cx="2392680" cy="299085"/>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Responsive Design</a:t>
            </a:r>
            <a:endParaRPr lang="en-US" sz="1850" dirty="0"/>
          </a:p>
        </p:txBody>
      </p:sp>
      <p:sp>
        <p:nvSpPr>
          <p:cNvPr id="8" name="Text 6"/>
          <p:cNvSpPr/>
          <p:nvPr/>
        </p:nvSpPr>
        <p:spPr>
          <a:xfrm>
            <a:off x="5362813" y="2192536"/>
            <a:ext cx="3904774" cy="918686"/>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Breakpoint modifiers like sm:, md:, lg: enable responsive layouts without media queries, adapting to viewport sizes automatically</a:t>
            </a:r>
            <a:endParaRPr lang="en-US" sz="1500" dirty="0"/>
          </a:p>
        </p:txBody>
      </p:sp>
      <p:sp>
        <p:nvSpPr>
          <p:cNvPr id="9" name="Shape 7"/>
          <p:cNvSpPr/>
          <p:nvPr/>
        </p:nvSpPr>
        <p:spPr>
          <a:xfrm>
            <a:off x="9657874" y="1579721"/>
            <a:ext cx="4302681" cy="2036683"/>
          </a:xfrm>
          <a:prstGeom prst="roundRect">
            <a:avLst>
              <a:gd name="adj" fmla="val 3947"/>
            </a:avLst>
          </a:prstGeom>
          <a:solidFill>
            <a:srgbClr val="E1E1EA"/>
          </a:solidFill>
          <a:ln w="7620">
            <a:solidFill>
              <a:srgbClr val="C7C7D0"/>
            </a:solidFill>
            <a:prstDash val="solid"/>
          </a:ln>
        </p:spPr>
      </p:sp>
      <p:sp>
        <p:nvSpPr>
          <p:cNvPr id="10" name="Text 8"/>
          <p:cNvSpPr/>
          <p:nvPr/>
        </p:nvSpPr>
        <p:spPr>
          <a:xfrm>
            <a:off x="9856827" y="1778675"/>
            <a:ext cx="2392680" cy="299085"/>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State Variants</a:t>
            </a:r>
            <a:endParaRPr lang="en-US" sz="1850" dirty="0"/>
          </a:p>
        </p:txBody>
      </p:sp>
      <p:sp>
        <p:nvSpPr>
          <p:cNvPr id="11" name="Text 9"/>
          <p:cNvSpPr/>
          <p:nvPr/>
        </p:nvSpPr>
        <p:spPr>
          <a:xfrm>
            <a:off x="9856827" y="2192536"/>
            <a:ext cx="3904774" cy="12249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Hover, focus, disabled pseudo-classes styled inline: hover:bg-cyan-700/50 transitions background on hover, maintaining single-source styling</a:t>
            </a:r>
            <a:endParaRPr lang="en-US" sz="1500" dirty="0"/>
          </a:p>
        </p:txBody>
      </p:sp>
      <p:sp>
        <p:nvSpPr>
          <p:cNvPr id="12" name="Text 10"/>
          <p:cNvSpPr/>
          <p:nvPr/>
        </p:nvSpPr>
        <p:spPr>
          <a:xfrm>
            <a:off x="669846" y="3831669"/>
            <a:ext cx="13290709" cy="918686"/>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The utility-first CSS approach via Tailwind enables rapid styling iteration without context switching between HTML and CSS files. Each component's styling is fully self-contained in className strings, making the visual presentation immediately apparent when reading component code. The bg-black/30 notation demonstrates Tailwind's opacity syntax: background black at 30% opacity, creating the semi-transparent overlay effect central to the design aesthetic.</a:t>
            </a:r>
            <a:endParaRPr lang="en-US" sz="1500" dirty="0"/>
          </a:p>
        </p:txBody>
      </p:sp>
      <p:sp>
        <p:nvSpPr>
          <p:cNvPr id="13" name="Text 11"/>
          <p:cNvSpPr/>
          <p:nvPr/>
        </p:nvSpPr>
        <p:spPr>
          <a:xfrm>
            <a:off x="669846" y="4965621"/>
            <a:ext cx="13290709" cy="12249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The backdrop-blur-sm utility creates the glassmorphism effect—background content visible but blurred behind the interface panel. This effect requires modern CSS backdrop-filter support, gracefully degrading to simple opacity in older browsers. The combination of semi-transparent backgrounds and backdrop blur creates visual depth: the interface appears to float above the background, spatially separated while maintaining visual connection through the blur effect.</a:t>
            </a:r>
            <a:endParaRPr lang="en-US" sz="1500" dirty="0"/>
          </a:p>
        </p:txBody>
      </p:sp>
      <p:sp>
        <p:nvSpPr>
          <p:cNvPr id="14" name="Text 12"/>
          <p:cNvSpPr/>
          <p:nvPr/>
        </p:nvSpPr>
        <p:spPr>
          <a:xfrm>
            <a:off x="669846" y="6405801"/>
            <a:ext cx="13290709" cy="12249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The transition utilities (transition-all, duration-300) enable smooth state changes without custom CSS animations. The transition-all applies transitions to all animatable properties (color, background, border, shadow), while duration-300 sets 300ms timing—fast enough to feel responsive, slow enough to be perceptible. Hover states like hover:text-lime-300 create interactive feedback, with the cyan-to-lime color shift reinforcing the cyberpunk aesthetic established in the design system.</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69250" y="897731"/>
            <a:ext cx="9039820" cy="597456"/>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Readex Pro" pitchFamily="34" charset="0"/>
                <a:ea typeface="Readex Pro" pitchFamily="34" charset="-122"/>
                <a:cs typeface="Readex Pro" pitchFamily="34" charset="-120"/>
              </a:rPr>
              <a:t>Accessibility: ARIA and Semantic HTML</a:t>
            </a:r>
            <a:endParaRPr lang="en-US" sz="37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0" y="1877616"/>
            <a:ext cx="478036" cy="478036"/>
          </a:xfrm>
          <a:prstGeom prst="rect">
            <a:avLst/>
          </a:prstGeom>
        </p:spPr>
      </p:pic>
      <p:sp>
        <p:nvSpPr>
          <p:cNvPr id="4" name="Text 1"/>
          <p:cNvSpPr/>
          <p:nvPr/>
        </p:nvSpPr>
        <p:spPr>
          <a:xfrm>
            <a:off x="1386245" y="1991082"/>
            <a:ext cx="2390180" cy="298847"/>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ARIA Labels</a:t>
            </a:r>
            <a:endParaRPr lang="en-US" sz="1850" dirty="0"/>
          </a:p>
        </p:txBody>
      </p:sp>
      <p:sp>
        <p:nvSpPr>
          <p:cNvPr id="5" name="Text 2"/>
          <p:cNvSpPr/>
          <p:nvPr/>
        </p:nvSpPr>
        <p:spPr>
          <a:xfrm>
            <a:off x="1386245" y="2404586"/>
            <a:ext cx="3554254" cy="1529358"/>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Explicit labels on form controls enable screen readers to announce element purpose: aria-label="Chat input" describes the text field's function independent of visual placeholders</a:t>
            </a:r>
            <a:endParaRPr lang="en-US" sz="15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9457" y="1877616"/>
            <a:ext cx="478036" cy="478036"/>
          </a:xfrm>
          <a:prstGeom prst="rect">
            <a:avLst/>
          </a:prstGeom>
        </p:spPr>
      </p:pic>
      <p:sp>
        <p:nvSpPr>
          <p:cNvPr id="7" name="Text 3"/>
          <p:cNvSpPr/>
          <p:nvPr/>
        </p:nvSpPr>
        <p:spPr>
          <a:xfrm>
            <a:off x="5896451" y="1991082"/>
            <a:ext cx="2390180" cy="298847"/>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Live Regions</a:t>
            </a:r>
            <a:endParaRPr lang="en-US" sz="1850" dirty="0"/>
          </a:p>
        </p:txBody>
      </p:sp>
      <p:sp>
        <p:nvSpPr>
          <p:cNvPr id="8" name="Text 4"/>
          <p:cNvSpPr/>
          <p:nvPr/>
        </p:nvSpPr>
        <p:spPr>
          <a:xfrm>
            <a:off x="5896451" y="2404586"/>
            <a:ext cx="3554373" cy="1223486"/>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Error containers use role="alert" to trigger immediate screen reader announcements, ensuring users with visual impairments receive error feedback</a:t>
            </a:r>
            <a:endParaRPr lang="en-US" sz="15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9783" y="1877616"/>
            <a:ext cx="478036" cy="478036"/>
          </a:xfrm>
          <a:prstGeom prst="rect">
            <a:avLst/>
          </a:prstGeom>
        </p:spPr>
      </p:pic>
      <p:sp>
        <p:nvSpPr>
          <p:cNvPr id="10" name="Text 5"/>
          <p:cNvSpPr/>
          <p:nvPr/>
        </p:nvSpPr>
        <p:spPr>
          <a:xfrm>
            <a:off x="10406777" y="1991082"/>
            <a:ext cx="2422922" cy="298847"/>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eadex Pro" pitchFamily="34" charset="0"/>
                <a:ea typeface="Readex Pro" pitchFamily="34" charset="-122"/>
                <a:cs typeface="Readex Pro" pitchFamily="34" charset="-120"/>
              </a:rPr>
              <a:t>Keyboard Navigation</a:t>
            </a:r>
            <a:endParaRPr lang="en-US" sz="1850" dirty="0"/>
          </a:p>
        </p:txBody>
      </p:sp>
      <p:sp>
        <p:nvSpPr>
          <p:cNvPr id="11" name="Text 6"/>
          <p:cNvSpPr/>
          <p:nvPr/>
        </p:nvSpPr>
        <p:spPr>
          <a:xfrm>
            <a:off x="10406777" y="2404586"/>
            <a:ext cx="3554373" cy="1529358"/>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Enter key handling on input enables message sending without mouse interaction, focus management ensures logical tab order through interface elements</a:t>
            </a:r>
            <a:endParaRPr lang="en-US" sz="1500" dirty="0"/>
          </a:p>
        </p:txBody>
      </p:sp>
      <p:sp>
        <p:nvSpPr>
          <p:cNvPr id="12" name="Text 7"/>
          <p:cNvSpPr/>
          <p:nvPr/>
        </p:nvSpPr>
        <p:spPr>
          <a:xfrm>
            <a:off x="669250" y="4148971"/>
            <a:ext cx="13291899" cy="9176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The accessibility implementation ensures the sophisticated visual interface remains usable for people with disabilities. The aria-label attributes provide semantic descriptions for form controls, crucial because visual styling (like custom backgrounds and borders) might not convey purpose to screen readers. The label text describes function ("Chat input", "Send message") rather than appearance, following WCAG guidelines for accessible form design.</a:t>
            </a:r>
            <a:endParaRPr lang="en-US" sz="1500" dirty="0"/>
          </a:p>
        </p:txBody>
      </p:sp>
      <p:sp>
        <p:nvSpPr>
          <p:cNvPr id="13" name="Text 8"/>
          <p:cNvSpPr/>
          <p:nvPr/>
        </p:nvSpPr>
        <p:spPr>
          <a:xfrm>
            <a:off x="669250" y="5281613"/>
            <a:ext cx="13291899" cy="9176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The role="alert" on error messages creates a live region—an ARIA concept where content changes trigger immediate screen reader announcements without requiring user navigation. When an error occurs, screen readers interrupt current reading to announce the error message, ensuring users don't miss critical feedback. The 5-second auto-dismissal doesn't affect the announcement (which completes immediately), only the visual persistence.</a:t>
            </a:r>
            <a:endParaRPr lang="en-US" sz="1500" dirty="0"/>
          </a:p>
        </p:txBody>
      </p:sp>
      <p:sp>
        <p:nvSpPr>
          <p:cNvPr id="14" name="Text 9"/>
          <p:cNvSpPr/>
          <p:nvPr/>
        </p:nvSpPr>
        <p:spPr>
          <a:xfrm>
            <a:off x="669250" y="6414254"/>
            <a:ext cx="13291899" cy="917615"/>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Keyboard navigation support extends beyond basic tab order. The Enter key handling on the input field enables message submission without reaching for the mouse—a common workflow for chat interfaces where users type continuously. The focus management ensures logical progression: tab from input to send button, from send button to first message (for reading responses), maintaining spatial consistency between visual layout and keyboard navigation order.</a:t>
            </a:r>
            <a:endParaRPr lang="en-US"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02099" y="610076"/>
            <a:ext cx="9079349" cy="537567"/>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eadex Pro" pitchFamily="34" charset="0"/>
                <a:ea typeface="Readex Pro" pitchFamily="34" charset="-122"/>
                <a:cs typeface="Readex Pro" pitchFamily="34" charset="-120"/>
              </a:rPr>
              <a:t>Performance Optimization: React Rendering</a:t>
            </a:r>
            <a:endParaRPr lang="en-US" sz="3350" dirty="0"/>
          </a:p>
        </p:txBody>
      </p:sp>
      <p:sp>
        <p:nvSpPr>
          <p:cNvPr id="3" name="Text 1"/>
          <p:cNvSpPr/>
          <p:nvPr/>
        </p:nvSpPr>
        <p:spPr>
          <a:xfrm>
            <a:off x="602099" y="1577578"/>
            <a:ext cx="2150507" cy="268724"/>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Render Triggers</a:t>
            </a:r>
            <a:endParaRPr lang="en-US" sz="1650" dirty="0"/>
          </a:p>
        </p:txBody>
      </p:sp>
      <p:sp>
        <p:nvSpPr>
          <p:cNvPr id="4" name="Text 2"/>
          <p:cNvSpPr/>
          <p:nvPr/>
        </p:nvSpPr>
        <p:spPr>
          <a:xfrm>
            <a:off x="602099" y="2018228"/>
            <a:ext cx="7887891" cy="1101090"/>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React re-renders the message list on every state update during streaming, potentially dozens of renders per response. The reconciliation algorithm minimizes actual DOM mutations by diffing the virtual DOM against the previous render, updating only changed message objects. Messages with stable content don't trigger DOM updates even when the messages array reference changes.</a:t>
            </a:r>
            <a:endParaRPr lang="en-US" sz="1350" dirty="0"/>
          </a:p>
        </p:txBody>
      </p:sp>
      <p:sp>
        <p:nvSpPr>
          <p:cNvPr id="5" name="Text 3"/>
          <p:cNvSpPr/>
          <p:nvPr/>
        </p:nvSpPr>
        <p:spPr>
          <a:xfrm>
            <a:off x="602099" y="3291245"/>
            <a:ext cx="2817971" cy="268724"/>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Optimization Opportunities</a:t>
            </a:r>
            <a:endParaRPr lang="en-US" sz="1650" dirty="0"/>
          </a:p>
        </p:txBody>
      </p:sp>
      <p:sp>
        <p:nvSpPr>
          <p:cNvPr id="6" name="Text 4"/>
          <p:cNvSpPr/>
          <p:nvPr/>
        </p:nvSpPr>
        <p:spPr>
          <a:xfrm>
            <a:off x="602099" y="3731895"/>
            <a:ext cx="7887891" cy="1101090"/>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Potential optimizations include React.memo for message components (preventing re-renders when content unchanged), virtualization for long conversation histories (rendering only visible messages), and throttling state updates during rapid chunk arrivals (batching multiple chunks into single state update).</a:t>
            </a:r>
            <a:endParaRPr lang="en-US" sz="1350" dirty="0"/>
          </a:p>
        </p:txBody>
      </p:sp>
      <p:sp>
        <p:nvSpPr>
          <p:cNvPr id="7" name="Text 5"/>
          <p:cNvSpPr/>
          <p:nvPr/>
        </p:nvSpPr>
        <p:spPr>
          <a:xfrm>
            <a:off x="8917186" y="1685092"/>
            <a:ext cx="5118735" cy="567690"/>
          </a:xfrm>
          <a:prstGeom prst="rect">
            <a:avLst/>
          </a:prstGeom>
          <a:noFill/>
          <a:ln/>
        </p:spPr>
        <p:txBody>
          <a:bodyPr wrap="none" lIns="0" tIns="0" rIns="0" bIns="0" rtlCol="0" anchor="t"/>
          <a:lstStyle/>
          <a:p>
            <a:pPr algn="ctr" indent="0" marL="0">
              <a:lnSpc>
                <a:spcPts val="4450"/>
              </a:lnSpc>
              <a:buNone/>
            </a:pPr>
            <a:r>
              <a:rPr lang="en-US" sz="4450" dirty="0">
                <a:solidFill>
                  <a:srgbClr val="3C3939"/>
                </a:solidFill>
                <a:latin typeface="Readex Pro" pitchFamily="34" charset="0"/>
                <a:ea typeface="Readex Pro" pitchFamily="34" charset="-122"/>
                <a:cs typeface="Readex Pro" pitchFamily="34" charset="-120"/>
              </a:rPr>
              <a:t>30-50</a:t>
            </a:r>
            <a:endParaRPr lang="en-US" sz="4450" dirty="0"/>
          </a:p>
        </p:txBody>
      </p:sp>
      <p:sp>
        <p:nvSpPr>
          <p:cNvPr id="8" name="Text 6"/>
          <p:cNvSpPr/>
          <p:nvPr/>
        </p:nvSpPr>
        <p:spPr>
          <a:xfrm>
            <a:off x="10368201" y="2467689"/>
            <a:ext cx="2216587" cy="268724"/>
          </a:xfrm>
          <a:prstGeom prst="rect">
            <a:avLst/>
          </a:prstGeom>
          <a:noFill/>
          <a:ln/>
        </p:spPr>
        <p:txBody>
          <a:bodyPr wrap="none" lIns="0" tIns="0" rIns="0" bIns="0" rtlCol="0" anchor="t"/>
          <a:lstStyle/>
          <a:p>
            <a:pPr algn="ctr"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Renders Per Message</a:t>
            </a:r>
            <a:endParaRPr lang="en-US" sz="1650" dirty="0"/>
          </a:p>
        </p:txBody>
      </p:sp>
      <p:sp>
        <p:nvSpPr>
          <p:cNvPr id="9" name="Text 7"/>
          <p:cNvSpPr/>
          <p:nvPr/>
        </p:nvSpPr>
        <p:spPr>
          <a:xfrm>
            <a:off x="8917186" y="2908340"/>
            <a:ext cx="5118735" cy="27527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Typical streaming response</a:t>
            </a:r>
            <a:endParaRPr lang="en-US" sz="1350" dirty="0"/>
          </a:p>
        </p:txBody>
      </p:sp>
      <p:sp>
        <p:nvSpPr>
          <p:cNvPr id="10" name="Text 8"/>
          <p:cNvSpPr/>
          <p:nvPr/>
        </p:nvSpPr>
        <p:spPr>
          <a:xfrm>
            <a:off x="8917186" y="3613547"/>
            <a:ext cx="5118735" cy="567690"/>
          </a:xfrm>
          <a:prstGeom prst="rect">
            <a:avLst/>
          </a:prstGeom>
          <a:noFill/>
          <a:ln/>
        </p:spPr>
        <p:txBody>
          <a:bodyPr wrap="none" lIns="0" tIns="0" rIns="0" bIns="0" rtlCol="0" anchor="t"/>
          <a:lstStyle/>
          <a:p>
            <a:pPr algn="ctr" indent="0" marL="0">
              <a:lnSpc>
                <a:spcPts val="4450"/>
              </a:lnSpc>
              <a:buNone/>
            </a:pPr>
            <a:r>
              <a:rPr lang="en-US" sz="4450" dirty="0">
                <a:solidFill>
                  <a:srgbClr val="3C3939"/>
                </a:solidFill>
                <a:latin typeface="Readex Pro" pitchFamily="34" charset="0"/>
                <a:ea typeface="Readex Pro" pitchFamily="34" charset="-122"/>
                <a:cs typeface="Readex Pro" pitchFamily="34" charset="-120"/>
              </a:rPr>
              <a:t>&lt;16</a:t>
            </a:r>
            <a:endParaRPr lang="en-US" sz="4450" dirty="0"/>
          </a:p>
        </p:txBody>
      </p:sp>
      <p:sp>
        <p:nvSpPr>
          <p:cNvPr id="11" name="Text 9"/>
          <p:cNvSpPr/>
          <p:nvPr/>
        </p:nvSpPr>
        <p:spPr>
          <a:xfrm>
            <a:off x="10401300" y="4396145"/>
            <a:ext cx="2150507" cy="268724"/>
          </a:xfrm>
          <a:prstGeom prst="rect">
            <a:avLst/>
          </a:prstGeom>
          <a:noFill/>
          <a:ln/>
        </p:spPr>
        <p:txBody>
          <a:bodyPr wrap="none" lIns="0" tIns="0" rIns="0" bIns="0" rtlCol="0" anchor="t"/>
          <a:lstStyle/>
          <a:p>
            <a:pPr algn="ctr" indent="0" marL="0">
              <a:lnSpc>
                <a:spcPts val="2100"/>
              </a:lnSpc>
              <a:buNone/>
            </a:pPr>
            <a:r>
              <a:rPr lang="en-US" sz="1650" dirty="0">
                <a:solidFill>
                  <a:srgbClr val="3C3939"/>
                </a:solidFill>
                <a:latin typeface="Readex Pro" pitchFamily="34" charset="0"/>
                <a:ea typeface="Readex Pro" pitchFamily="34" charset="-122"/>
                <a:cs typeface="Readex Pro" pitchFamily="34" charset="-120"/>
              </a:rPr>
              <a:t>Frame Time</a:t>
            </a:r>
            <a:endParaRPr lang="en-US" sz="1650" dirty="0"/>
          </a:p>
        </p:txBody>
      </p:sp>
      <p:sp>
        <p:nvSpPr>
          <p:cNvPr id="12" name="Text 10"/>
          <p:cNvSpPr/>
          <p:nvPr/>
        </p:nvSpPr>
        <p:spPr>
          <a:xfrm>
            <a:off x="8917186" y="4836795"/>
            <a:ext cx="5118735" cy="27527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Milliseconds, maintains 60fps</a:t>
            </a:r>
            <a:endParaRPr lang="en-US" sz="1350" dirty="0"/>
          </a:p>
        </p:txBody>
      </p:sp>
      <p:sp>
        <p:nvSpPr>
          <p:cNvPr id="13" name="Text 11"/>
          <p:cNvSpPr/>
          <p:nvPr/>
        </p:nvSpPr>
        <p:spPr>
          <a:xfrm>
            <a:off x="602099" y="5499021"/>
            <a:ext cx="13426202" cy="825817"/>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current implementation prioritizes correctness and maintainability over maximum performance, accepting frequent re-renders as acceptable overhead given the relatively small conversation sizes (typically &lt;50 messages). React's reconciliation algorithm proves efficient enough that users don't perceive rendering lag even during rapid streaming. The key insight: premature optimization of a rendering pipeline that performs adequately wastes development time better spent on feature development or UX refinement.</a:t>
            </a:r>
            <a:endParaRPr lang="en-US" sz="1350" dirty="0"/>
          </a:p>
        </p:txBody>
      </p:sp>
      <p:sp>
        <p:nvSpPr>
          <p:cNvPr id="14" name="Text 12"/>
          <p:cNvSpPr/>
          <p:nvPr/>
        </p:nvSpPr>
        <p:spPr>
          <a:xfrm>
            <a:off x="602099" y="6518315"/>
            <a:ext cx="13426202" cy="1101090"/>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However, understanding optimization opportunities informs future scaling decisions. As conversation length grows (imagine a long research session with 100+ exchanges), the rendering cost compounds—each new chunk triggers a full conversation list re-render. Virtualization libraries like react-window address this by rendering only visible messages, maintaining constant rendering cost regardless of total message count. React.memo wrapping individual message components prevents unnecessary re-renders when message content remains stable but the containing array updates (as during streaming of other messages).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339447"/>
            <a:ext cx="5335905"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eadex Pro" pitchFamily="34" charset="0"/>
                <a:ea typeface="Readex Pro" pitchFamily="34" charset="-122"/>
                <a:cs typeface="Readex Pro" pitchFamily="34" charset="-120"/>
              </a:rPr>
              <a:t>Loop 1: The Phantom Empty Module</a:t>
            </a:r>
            <a:endParaRPr lang="en-US" sz="2400" dirty="0"/>
          </a:p>
        </p:txBody>
      </p:sp>
      <p:sp>
        <p:nvSpPr>
          <p:cNvPr id="3" name="Text 1"/>
          <p:cNvSpPr/>
          <p:nvPr/>
        </p:nvSpPr>
        <p:spPr>
          <a:xfrm>
            <a:off x="572095" y="1033701"/>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eadex Pro" pitchFamily="34" charset="0"/>
                <a:ea typeface="Readex Pro" pitchFamily="34" charset="-122"/>
                <a:cs typeface="Readex Pro" pitchFamily="34" charset="-120"/>
              </a:rPr>
              <a:t>Gemini's Claim</a:t>
            </a:r>
            <a:endParaRPr lang="en-US" sz="1200" dirty="0"/>
          </a:p>
        </p:txBody>
      </p:sp>
      <p:sp>
        <p:nvSpPr>
          <p:cNvPr id="4" name="Text 2"/>
          <p:cNvSpPr/>
          <p:nvPr/>
        </p:nvSpPr>
        <p:spPr>
          <a:xfrm>
            <a:off x="572095" y="1349931"/>
            <a:ext cx="7971234" cy="197525"/>
          </a:xfrm>
          <a:prstGeom prst="rect">
            <a:avLst/>
          </a:prstGeom>
          <a:noFill/>
          <a:ln/>
        </p:spPr>
        <p:txBody>
          <a:bodyPr wrap="non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"Empty UnifiedFieldModal, UnifieldimensionsModal, and StructuralCoherenceModal files are causing 'unexpected token ,' errors in your imports."</a:t>
            </a:r>
            <a:endParaRPr lang="en-US" sz="950" dirty="0"/>
          </a:p>
        </p:txBody>
      </p:sp>
      <p:sp>
        <p:nvSpPr>
          <p:cNvPr id="5" name="Text 3"/>
          <p:cNvSpPr/>
          <p:nvPr/>
        </p:nvSpPr>
        <p:spPr>
          <a:xfrm>
            <a:off x="572095" y="1670804"/>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eadex Pro" pitchFamily="34" charset="0"/>
                <a:ea typeface="Readex Pro" pitchFamily="34" charset="-122"/>
                <a:cs typeface="Readex Pro" pitchFamily="34" charset="-120"/>
              </a:rPr>
              <a:t>Empirical Reality</a:t>
            </a:r>
            <a:endParaRPr lang="en-US" sz="1200" dirty="0"/>
          </a:p>
        </p:txBody>
      </p:sp>
      <p:sp>
        <p:nvSpPr>
          <p:cNvPr id="6" name="Text 4"/>
          <p:cNvSpPr/>
          <p:nvPr/>
        </p:nvSpPr>
        <p:spPr>
          <a:xfrm>
            <a:off x="572095" y="1987034"/>
            <a:ext cx="7971234"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Tool simulation confirmed zero parse errors. All three modal files were fully populated with complete React functional components, proper TypeScript typing, and valid JSX structure. Static analysis showed no comma-related syntax issues.</a:t>
            </a:r>
            <a:endParaRPr lang="en-US" sz="950" dirty="0"/>
          </a:p>
        </p:txBody>
      </p:sp>
      <p:sp>
        <p:nvSpPr>
          <p:cNvPr id="7" name="Text 5"/>
          <p:cNvSpPr/>
          <p:nvPr/>
        </p:nvSpPr>
        <p:spPr>
          <a:xfrm>
            <a:off x="572095" y="2505432"/>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eadex Pro" pitchFamily="34" charset="0"/>
                <a:ea typeface="Readex Pro" pitchFamily="34" charset="-122"/>
                <a:cs typeface="Readex Pro" pitchFamily="34" charset="-120"/>
              </a:rPr>
              <a:t>Delta Analysis</a:t>
            </a:r>
            <a:endParaRPr lang="en-US" sz="1200" dirty="0"/>
          </a:p>
        </p:txBody>
      </p:sp>
      <p:sp>
        <p:nvSpPr>
          <p:cNvPr id="8" name="Text 6"/>
          <p:cNvSpPr/>
          <p:nvPr/>
        </p:nvSpPr>
        <p:spPr>
          <a:xfrm>
            <a:off x="572095" y="2821662"/>
            <a:ext cx="7971234"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This represents what we term "false populate"—the model invented a diagnostic category (empty files) that had no correspondence to system state. The actual codebase contained sophisticated modal implementations with themed styling, accessibility features, and proper component lifecycle management.</a:t>
            </a:r>
            <a:endParaRPr lang="en-US" sz="950" dirty="0"/>
          </a:p>
        </p:txBody>
      </p:sp>
      <p:sp>
        <p:nvSpPr>
          <p:cNvPr id="9" name="Text 7"/>
          <p:cNvSpPr/>
          <p:nvPr/>
        </p:nvSpPr>
        <p:spPr>
          <a:xfrm>
            <a:off x="10699552" y="1851541"/>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eadex Pro" pitchFamily="34" charset="0"/>
                <a:ea typeface="Readex Pro" pitchFamily="34" charset="-122"/>
                <a:cs typeface="Readex Pro" pitchFamily="34" charset="-120"/>
              </a:rPr>
              <a:t>0</a:t>
            </a:r>
            <a:endParaRPr lang="en-US" sz="2400" dirty="0"/>
          </a:p>
        </p:txBody>
      </p:sp>
      <p:pic>
        <p:nvPicPr>
          <p:cNvPr id="10" name="Image 0" descr="preencoded.png">    </p:cNvPr>
          <p:cNvPicPr>
            <a:picLocks noChangeAspect="1"/>
          </p:cNvPicPr>
          <p:nvPr/>
        </p:nvPicPr>
        <p:blipFill>
          <a:blip r:embed="rId1"/>
          <a:stretch>
            <a:fillRect/>
          </a:stretch>
        </p:blipFill>
        <p:spPr>
          <a:xfrm>
            <a:off x="10532983" y="1080016"/>
            <a:ext cx="1851660" cy="1851660"/>
          </a:xfrm>
          <a:prstGeom prst="rect">
            <a:avLst/>
          </a:prstGeom>
        </p:spPr>
      </p:pic>
      <p:sp>
        <p:nvSpPr>
          <p:cNvPr id="11" name="Text 8"/>
          <p:cNvSpPr/>
          <p:nvPr/>
        </p:nvSpPr>
        <p:spPr>
          <a:xfrm>
            <a:off x="10687288" y="3085862"/>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Actual Errors</a:t>
            </a:r>
            <a:endParaRPr lang="en-US" sz="1200" dirty="0"/>
          </a:p>
        </p:txBody>
      </p:sp>
      <p:sp>
        <p:nvSpPr>
          <p:cNvPr id="12" name="Text 9"/>
          <p:cNvSpPr/>
          <p:nvPr/>
        </p:nvSpPr>
        <p:spPr>
          <a:xfrm>
            <a:off x="8851940" y="3402092"/>
            <a:ext cx="5213866" cy="197525"/>
          </a:xfrm>
          <a:prstGeom prst="rect">
            <a:avLst/>
          </a:prstGeom>
          <a:noFill/>
          <a:ln/>
        </p:spPr>
        <p:txBody>
          <a:bodyPr wrap="none" lIns="0" tIns="0" rIns="0" bIns="0" rtlCol="0" anchor="t"/>
          <a:lstStyle/>
          <a:p>
            <a:pPr algn="ctr" indent="0" marL="0">
              <a:lnSpc>
                <a:spcPts val="1550"/>
              </a:lnSpc>
              <a:buNone/>
            </a:pPr>
            <a:r>
              <a:rPr lang="en-US" sz="950" dirty="0">
                <a:solidFill>
                  <a:srgbClr val="3C3939"/>
                </a:solidFill>
                <a:latin typeface="Roboto" pitchFamily="34" charset="0"/>
                <a:ea typeface="Roboto" pitchFamily="34" charset="-122"/>
                <a:cs typeface="Roboto" pitchFamily="34" charset="-120"/>
              </a:rPr>
              <a:t>Parse validation found zero syntax issues</a:t>
            </a:r>
            <a:endParaRPr lang="en-US" sz="950" dirty="0"/>
          </a:p>
        </p:txBody>
      </p:sp>
      <p:sp>
        <p:nvSpPr>
          <p:cNvPr id="13" name="Text 10"/>
          <p:cNvSpPr/>
          <p:nvPr/>
        </p:nvSpPr>
        <p:spPr>
          <a:xfrm>
            <a:off x="10699552" y="4648795"/>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eadex Pro" pitchFamily="34" charset="0"/>
                <a:ea typeface="Readex Pro" pitchFamily="34" charset="-122"/>
                <a:cs typeface="Readex Pro" pitchFamily="34" charset="-120"/>
              </a:rPr>
              <a:t>3</a:t>
            </a:r>
            <a:endParaRPr lang="en-US" sz="2400" dirty="0"/>
          </a:p>
        </p:txBody>
      </p:sp>
      <p:pic>
        <p:nvPicPr>
          <p:cNvPr id="14" name="Image 1" descr="preencoded.png">    </p:cNvPr>
          <p:cNvPicPr>
            <a:picLocks noChangeAspect="1"/>
          </p:cNvPicPr>
          <p:nvPr/>
        </p:nvPicPr>
        <p:blipFill>
          <a:blip r:embed="rId2"/>
          <a:stretch>
            <a:fillRect/>
          </a:stretch>
        </p:blipFill>
        <p:spPr>
          <a:xfrm>
            <a:off x="10532983" y="3877270"/>
            <a:ext cx="1851660" cy="1851660"/>
          </a:xfrm>
          <a:prstGeom prst="rect">
            <a:avLst/>
          </a:prstGeom>
        </p:spPr>
      </p:pic>
      <p:sp>
        <p:nvSpPr>
          <p:cNvPr id="15" name="Text 11"/>
          <p:cNvSpPr/>
          <p:nvPr/>
        </p:nvSpPr>
        <p:spPr>
          <a:xfrm>
            <a:off x="10687288" y="588311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Files Hallucinated</a:t>
            </a:r>
            <a:endParaRPr lang="en-US" sz="1200" dirty="0"/>
          </a:p>
        </p:txBody>
      </p:sp>
      <p:sp>
        <p:nvSpPr>
          <p:cNvPr id="16" name="Text 12"/>
          <p:cNvSpPr/>
          <p:nvPr/>
        </p:nvSpPr>
        <p:spPr>
          <a:xfrm>
            <a:off x="8851940" y="6199346"/>
            <a:ext cx="5213866" cy="197525"/>
          </a:xfrm>
          <a:prstGeom prst="rect">
            <a:avLst/>
          </a:prstGeom>
          <a:noFill/>
          <a:ln/>
        </p:spPr>
        <p:txBody>
          <a:bodyPr wrap="none" lIns="0" tIns="0" rIns="0" bIns="0" rtlCol="0" anchor="t"/>
          <a:lstStyle/>
          <a:p>
            <a:pPr algn="ctr" indent="0" marL="0">
              <a:lnSpc>
                <a:spcPts val="1550"/>
              </a:lnSpc>
              <a:buNone/>
            </a:pPr>
            <a:r>
              <a:rPr lang="en-US" sz="950" dirty="0">
                <a:solidFill>
                  <a:srgbClr val="3C3939"/>
                </a:solidFill>
                <a:latin typeface="Roboto" pitchFamily="34" charset="0"/>
                <a:ea typeface="Roboto" pitchFamily="34" charset="-122"/>
                <a:cs typeface="Roboto" pitchFamily="34" charset="-120"/>
              </a:rPr>
              <a:t>Model claimed empty when populated</a:t>
            </a:r>
            <a:endParaRPr lang="en-US" sz="950" dirty="0"/>
          </a:p>
        </p:txBody>
      </p:sp>
      <p:sp>
        <p:nvSpPr>
          <p:cNvPr id="17" name="Text 13"/>
          <p:cNvSpPr/>
          <p:nvPr/>
        </p:nvSpPr>
        <p:spPr>
          <a:xfrm>
            <a:off x="572095" y="6674525"/>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first loop established the pattern that would persist through subsequent iterations: the model generating confident, detailed diagnostics that failed to correlate with measurable system properties. The "unexpected token ','" error became a fixation point—a phantom that the model continued to chase despite its non-existence in the actual compilation pipeline. This loop consumed approximately 65 seconds of generation time and an estimated 120,000 tokens, producing elaborate suggestions for "fixing" files that required no modification.</a:t>
            </a:r>
            <a:endParaRPr lang="en-US" sz="950" dirty="0"/>
          </a:p>
        </p:txBody>
      </p:sp>
      <p:sp>
        <p:nvSpPr>
          <p:cNvPr id="18" name="Text 14"/>
          <p:cNvSpPr/>
          <p:nvPr/>
        </p:nvSpPr>
        <p:spPr>
          <a:xfrm>
            <a:off x="572095" y="7405926"/>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What makes this failure particularly instructive is the sophistication of the hallucination. The model didn't simply claim "there's an error"—it constructed a plausible narrative about empty files causing import issues, suggested specific remediation steps (populating the files with component code), and maintained internal consistency within its false premise. For developers relying on AI assistance, this represents a critical failure mode: diagnostics that sound authoritative and technically coherent while being fundamentally disconnected from reality.</a:t>
            </a:r>
            <a:endParaRPr lang="en-US" sz="9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646509" y="705207"/>
            <a:ext cx="10336054" cy="577215"/>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Security Considerations: API Key Management</a:t>
            </a:r>
            <a:endParaRPr lang="en-US" sz="3600" dirty="0"/>
          </a:p>
        </p:txBody>
      </p:sp>
      <p:sp>
        <p:nvSpPr>
          <p:cNvPr id="3" name="Shape 1"/>
          <p:cNvSpPr/>
          <p:nvPr/>
        </p:nvSpPr>
        <p:spPr>
          <a:xfrm>
            <a:off x="646509" y="1651873"/>
            <a:ext cx="4322683" cy="1701522"/>
          </a:xfrm>
          <a:prstGeom prst="roundRect">
            <a:avLst>
              <a:gd name="adj" fmla="val 6449"/>
            </a:avLst>
          </a:prstGeom>
          <a:solidFill>
            <a:srgbClr val="FFFFFF">
              <a:alpha val="95000"/>
            </a:srgbClr>
          </a:solidFill>
          <a:ln w="22860">
            <a:solidFill>
              <a:srgbClr val="C7C7D0"/>
            </a:solidFill>
            <a:prstDash val="solid"/>
          </a:ln>
        </p:spPr>
      </p:sp>
      <p:sp>
        <p:nvSpPr>
          <p:cNvPr id="4" name="Shape 2"/>
          <p:cNvSpPr/>
          <p:nvPr/>
        </p:nvSpPr>
        <p:spPr>
          <a:xfrm>
            <a:off x="623649" y="1651873"/>
            <a:ext cx="91440" cy="1701522"/>
          </a:xfrm>
          <a:prstGeom prst="roundRect">
            <a:avLst>
              <a:gd name="adj" fmla="val 84859"/>
            </a:avLst>
          </a:prstGeom>
          <a:solidFill>
            <a:srgbClr val="1B1B27"/>
          </a:solidFill>
          <a:ln/>
        </p:spPr>
      </p:sp>
      <p:sp>
        <p:nvSpPr>
          <p:cNvPr id="5" name="Text 3"/>
          <p:cNvSpPr/>
          <p:nvPr/>
        </p:nvSpPr>
        <p:spPr>
          <a:xfrm>
            <a:off x="922615" y="1859399"/>
            <a:ext cx="248340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Environment Variables</a:t>
            </a:r>
            <a:endParaRPr lang="en-US" sz="1800" dirty="0"/>
          </a:p>
        </p:txBody>
      </p:sp>
      <p:sp>
        <p:nvSpPr>
          <p:cNvPr id="6" name="Text 4"/>
          <p:cNvSpPr/>
          <p:nvPr/>
        </p:nvSpPr>
        <p:spPr>
          <a:xfrm>
            <a:off x="922615" y="2258973"/>
            <a:ext cx="3839051" cy="886897"/>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API key stored in process.env.API_KEY, loaded from .env file excluded from version control, preventing key exposure in repository</a:t>
            </a:r>
            <a:endParaRPr lang="en-US" sz="1450" dirty="0"/>
          </a:p>
        </p:txBody>
      </p:sp>
      <p:sp>
        <p:nvSpPr>
          <p:cNvPr id="7" name="Shape 5"/>
          <p:cNvSpPr/>
          <p:nvPr/>
        </p:nvSpPr>
        <p:spPr>
          <a:xfrm>
            <a:off x="5153858" y="1651873"/>
            <a:ext cx="4322683" cy="1701522"/>
          </a:xfrm>
          <a:prstGeom prst="roundRect">
            <a:avLst>
              <a:gd name="adj" fmla="val 6449"/>
            </a:avLst>
          </a:prstGeom>
          <a:solidFill>
            <a:srgbClr val="FFFFFF">
              <a:alpha val="95000"/>
            </a:srgbClr>
          </a:solidFill>
          <a:ln w="22860">
            <a:solidFill>
              <a:srgbClr val="C7C7D0"/>
            </a:solidFill>
            <a:prstDash val="solid"/>
          </a:ln>
        </p:spPr>
      </p:sp>
      <p:sp>
        <p:nvSpPr>
          <p:cNvPr id="8" name="Shape 6"/>
          <p:cNvSpPr/>
          <p:nvPr/>
        </p:nvSpPr>
        <p:spPr>
          <a:xfrm>
            <a:off x="5130998" y="1651873"/>
            <a:ext cx="91440" cy="1701522"/>
          </a:xfrm>
          <a:prstGeom prst="roundRect">
            <a:avLst>
              <a:gd name="adj" fmla="val 84859"/>
            </a:avLst>
          </a:prstGeom>
          <a:solidFill>
            <a:srgbClr val="1B1B27"/>
          </a:solidFill>
          <a:ln/>
        </p:spPr>
      </p:sp>
      <p:sp>
        <p:nvSpPr>
          <p:cNvPr id="9" name="Text 7"/>
          <p:cNvSpPr/>
          <p:nvPr/>
        </p:nvSpPr>
        <p:spPr>
          <a:xfrm>
            <a:off x="5429964" y="1859399"/>
            <a:ext cx="230933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Client-Side Risk</a:t>
            </a:r>
            <a:endParaRPr lang="en-US" sz="1800" dirty="0"/>
          </a:p>
        </p:txBody>
      </p:sp>
      <p:sp>
        <p:nvSpPr>
          <p:cNvPr id="10" name="Text 8"/>
          <p:cNvSpPr/>
          <p:nvPr/>
        </p:nvSpPr>
        <p:spPr>
          <a:xfrm>
            <a:off x="5429964" y="2258973"/>
            <a:ext cx="3839051" cy="886897"/>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Key exposed in client bundle, visible in browser dev tools, allowing unauthorized API usage by malicious actors inspecting the application</a:t>
            </a:r>
            <a:endParaRPr lang="en-US" sz="1450" dirty="0"/>
          </a:p>
        </p:txBody>
      </p:sp>
      <p:sp>
        <p:nvSpPr>
          <p:cNvPr id="11" name="Shape 9"/>
          <p:cNvSpPr/>
          <p:nvPr/>
        </p:nvSpPr>
        <p:spPr>
          <a:xfrm>
            <a:off x="9661208" y="1651873"/>
            <a:ext cx="4322683" cy="1701522"/>
          </a:xfrm>
          <a:prstGeom prst="roundRect">
            <a:avLst>
              <a:gd name="adj" fmla="val 6449"/>
            </a:avLst>
          </a:prstGeom>
          <a:solidFill>
            <a:srgbClr val="FFFFFF">
              <a:alpha val="95000"/>
            </a:srgbClr>
          </a:solidFill>
          <a:ln w="22860">
            <a:solidFill>
              <a:srgbClr val="C7C7D0"/>
            </a:solidFill>
            <a:prstDash val="solid"/>
          </a:ln>
        </p:spPr>
      </p:sp>
      <p:sp>
        <p:nvSpPr>
          <p:cNvPr id="12" name="Shape 10"/>
          <p:cNvSpPr/>
          <p:nvPr/>
        </p:nvSpPr>
        <p:spPr>
          <a:xfrm>
            <a:off x="9638348" y="1651873"/>
            <a:ext cx="91440" cy="1701522"/>
          </a:xfrm>
          <a:prstGeom prst="roundRect">
            <a:avLst>
              <a:gd name="adj" fmla="val 84859"/>
            </a:avLst>
          </a:prstGeom>
          <a:solidFill>
            <a:srgbClr val="1B1B27"/>
          </a:solidFill>
          <a:ln/>
        </p:spPr>
      </p:sp>
      <p:sp>
        <p:nvSpPr>
          <p:cNvPr id="13" name="Text 11"/>
          <p:cNvSpPr/>
          <p:nvPr/>
        </p:nvSpPr>
        <p:spPr>
          <a:xfrm>
            <a:off x="9937313" y="1859399"/>
            <a:ext cx="230933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Production Pattern</a:t>
            </a:r>
            <a:endParaRPr lang="en-US" sz="1800" dirty="0"/>
          </a:p>
        </p:txBody>
      </p:sp>
      <p:sp>
        <p:nvSpPr>
          <p:cNvPr id="14" name="Text 12"/>
          <p:cNvSpPr/>
          <p:nvPr/>
        </p:nvSpPr>
        <p:spPr>
          <a:xfrm>
            <a:off x="9937313" y="2258973"/>
            <a:ext cx="3839051" cy="886897"/>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Recommended: proxy backend serving API, keys stored server-side, client sends queries to proxy which adds keys before SDK call</a:t>
            </a:r>
            <a:endParaRPr lang="en-US" sz="1450" dirty="0"/>
          </a:p>
        </p:txBody>
      </p:sp>
      <p:sp>
        <p:nvSpPr>
          <p:cNvPr id="15" name="Text 13"/>
          <p:cNvSpPr/>
          <p:nvPr/>
        </p:nvSpPr>
        <p:spPr>
          <a:xfrm>
            <a:off x="646509" y="3561159"/>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security architecture highlights a critical limitation of client-side generative AI integration: API keys must be present in the client code, exposing them to potential theft. While environment variables prevent accidental repository commits, they don't prevent runtime exposure—anyone inspecting the application in browser dev tools can extract the key from the bundle. This represents an acceptable risk for development and demonstration but problematic for production deployment.</a:t>
            </a:r>
            <a:endParaRPr lang="en-US" sz="1450" dirty="0"/>
          </a:p>
        </p:txBody>
      </p:sp>
      <p:sp>
        <p:nvSpPr>
          <p:cNvPr id="16" name="Text 14"/>
          <p:cNvSpPr/>
          <p:nvPr/>
        </p:nvSpPr>
        <p:spPr>
          <a:xfrm>
            <a:off x="646509" y="4951452"/>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production pattern requires architectural restructuring: move SDK integration to a backend service, with the client sending queries to this proxy instead of directly to the generative AI API. The proxy adds the API key (stored securely on the server, perhaps in encrypted environment variables or secret management systems like AWS Secrets Manager) before forwarding requests to the SDK. This server-side mediation protects keys while adding complexity: the proxy must handle session management, rate limiting, error translation, and potentially response streaming proxying.</a:t>
            </a:r>
            <a:endParaRPr lang="en-US" sz="1450" dirty="0"/>
          </a:p>
        </p:txBody>
      </p:sp>
      <p:sp>
        <p:nvSpPr>
          <p:cNvPr id="17" name="Text 15"/>
          <p:cNvSpPr/>
          <p:nvPr/>
        </p:nvSpPr>
        <p:spPr>
          <a:xfrm>
            <a:off x="646509" y="6341745"/>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tradeoff between security and simplicity influences architecture decisions. For internal tools, demos, or educational projects, client-side integration's simplicity may outweigh security concerns. For public-facing production applications handling sensitive queries or requiring usage monitoring, the backend proxy pattern becomes essential. The key insight: security architecture must match threat model and deployment context, not follow blanket rules without understanding specific requirements.</a:t>
            </a:r>
            <a:endParaRPr lang="en-US" sz="14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582216" y="457438"/>
            <a:ext cx="7195661" cy="519827"/>
          </a:xfrm>
          <a:prstGeom prst="rect">
            <a:avLst/>
          </a:prstGeom>
          <a:noFill/>
          <a:ln/>
        </p:spPr>
        <p:txBody>
          <a:bodyPr wrap="none" lIns="0" tIns="0" rIns="0" bIns="0" rtlCol="0" anchor="t"/>
          <a:lstStyle/>
          <a:p>
            <a:pPr algn="l" indent="0" marL="0">
              <a:lnSpc>
                <a:spcPts val="4050"/>
              </a:lnSpc>
              <a:buNone/>
            </a:pPr>
            <a:r>
              <a:rPr lang="en-US" sz="3250" dirty="0">
                <a:solidFill>
                  <a:srgbClr val="1B1B27"/>
                </a:solidFill>
                <a:latin typeface="Readex Pro" pitchFamily="34" charset="0"/>
                <a:ea typeface="Readex Pro" pitchFamily="34" charset="-122"/>
                <a:cs typeface="Readex Pro" pitchFamily="34" charset="-120"/>
              </a:rPr>
              <a:t>Testing Strategy: Verification Layers</a:t>
            </a:r>
            <a:endParaRPr lang="en-US" sz="3250" dirty="0"/>
          </a:p>
        </p:txBody>
      </p:sp>
      <p:sp>
        <p:nvSpPr>
          <p:cNvPr id="3" name="Text 1"/>
          <p:cNvSpPr/>
          <p:nvPr/>
        </p:nvSpPr>
        <p:spPr>
          <a:xfrm>
            <a:off x="582216" y="1309926"/>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01</a:t>
            </a:r>
            <a:endParaRPr lang="en-US" sz="1300" dirty="0"/>
          </a:p>
        </p:txBody>
      </p:sp>
      <p:sp>
        <p:nvSpPr>
          <p:cNvPr id="4" name="Shape 2"/>
          <p:cNvSpPr/>
          <p:nvPr/>
        </p:nvSpPr>
        <p:spPr>
          <a:xfrm>
            <a:off x="582216" y="1569720"/>
            <a:ext cx="6649760" cy="22860"/>
          </a:xfrm>
          <a:prstGeom prst="rect">
            <a:avLst/>
          </a:prstGeom>
          <a:solidFill>
            <a:srgbClr val="1B1B27"/>
          </a:solidFill>
          <a:ln/>
        </p:spPr>
      </p:sp>
      <p:sp>
        <p:nvSpPr>
          <p:cNvPr id="5" name="Text 3"/>
          <p:cNvSpPr/>
          <p:nvPr/>
        </p:nvSpPr>
        <p:spPr>
          <a:xfrm>
            <a:off x="582216" y="1698546"/>
            <a:ext cx="2079546"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Unit Tests</a:t>
            </a:r>
            <a:endParaRPr lang="en-US" sz="1600" dirty="0"/>
          </a:p>
        </p:txBody>
      </p:sp>
      <p:sp>
        <p:nvSpPr>
          <p:cNvPr id="6" name="Text 4"/>
          <p:cNvSpPr/>
          <p:nvPr/>
        </p:nvSpPr>
        <p:spPr>
          <a:xfrm>
            <a:off x="582216" y="2058233"/>
            <a:ext cx="6649760"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Test individual functions in isolation: message formatting, grounding chunk parsing, history structure transformation, using mocked dependencies</a:t>
            </a:r>
            <a:endParaRPr lang="en-US" sz="1300" dirty="0"/>
          </a:p>
        </p:txBody>
      </p:sp>
      <p:sp>
        <p:nvSpPr>
          <p:cNvPr id="7" name="Text 5"/>
          <p:cNvSpPr/>
          <p:nvPr/>
        </p:nvSpPr>
        <p:spPr>
          <a:xfrm>
            <a:off x="7398306" y="1309926"/>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02</a:t>
            </a:r>
            <a:endParaRPr lang="en-US" sz="1300" dirty="0"/>
          </a:p>
        </p:txBody>
      </p:sp>
      <p:sp>
        <p:nvSpPr>
          <p:cNvPr id="8" name="Shape 6"/>
          <p:cNvSpPr/>
          <p:nvPr/>
        </p:nvSpPr>
        <p:spPr>
          <a:xfrm>
            <a:off x="7398306" y="1569720"/>
            <a:ext cx="6649879" cy="22860"/>
          </a:xfrm>
          <a:prstGeom prst="rect">
            <a:avLst/>
          </a:prstGeom>
          <a:solidFill>
            <a:srgbClr val="1B1B27"/>
          </a:solidFill>
          <a:ln/>
        </p:spPr>
      </p:sp>
      <p:sp>
        <p:nvSpPr>
          <p:cNvPr id="9" name="Text 7"/>
          <p:cNvSpPr/>
          <p:nvPr/>
        </p:nvSpPr>
        <p:spPr>
          <a:xfrm>
            <a:off x="7398306" y="1698546"/>
            <a:ext cx="2079546"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Integration Tests</a:t>
            </a:r>
            <a:endParaRPr lang="en-US" sz="1600" dirty="0"/>
          </a:p>
        </p:txBody>
      </p:sp>
      <p:sp>
        <p:nvSpPr>
          <p:cNvPr id="10" name="Text 8"/>
          <p:cNvSpPr/>
          <p:nvPr/>
        </p:nvSpPr>
        <p:spPr>
          <a:xfrm>
            <a:off x="7398306" y="2058233"/>
            <a:ext cx="6649879"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Test component interaction with SDK, using mock SDK responses to verify state management, streaming handling, error scenarios</a:t>
            </a:r>
            <a:endParaRPr lang="en-US" sz="1300" dirty="0"/>
          </a:p>
        </p:txBody>
      </p:sp>
      <p:sp>
        <p:nvSpPr>
          <p:cNvPr id="11" name="Text 9"/>
          <p:cNvSpPr/>
          <p:nvPr/>
        </p:nvSpPr>
        <p:spPr>
          <a:xfrm>
            <a:off x="582216" y="2881432"/>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03</a:t>
            </a:r>
            <a:endParaRPr lang="en-US" sz="1300" dirty="0"/>
          </a:p>
        </p:txBody>
      </p:sp>
      <p:sp>
        <p:nvSpPr>
          <p:cNvPr id="12" name="Shape 10"/>
          <p:cNvSpPr/>
          <p:nvPr/>
        </p:nvSpPr>
        <p:spPr>
          <a:xfrm>
            <a:off x="582216" y="3141226"/>
            <a:ext cx="6649760" cy="22860"/>
          </a:xfrm>
          <a:prstGeom prst="rect">
            <a:avLst/>
          </a:prstGeom>
          <a:solidFill>
            <a:srgbClr val="1B1B27"/>
          </a:solidFill>
          <a:ln/>
        </p:spPr>
      </p:sp>
      <p:sp>
        <p:nvSpPr>
          <p:cNvPr id="13" name="Text 11"/>
          <p:cNvSpPr/>
          <p:nvPr/>
        </p:nvSpPr>
        <p:spPr>
          <a:xfrm>
            <a:off x="582216" y="3270052"/>
            <a:ext cx="2079546"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E2E Tests</a:t>
            </a:r>
            <a:endParaRPr lang="en-US" sz="1600" dirty="0"/>
          </a:p>
        </p:txBody>
      </p:sp>
      <p:sp>
        <p:nvSpPr>
          <p:cNvPr id="14" name="Text 12"/>
          <p:cNvSpPr/>
          <p:nvPr/>
        </p:nvSpPr>
        <p:spPr>
          <a:xfrm>
            <a:off x="582216" y="3629739"/>
            <a:ext cx="6649760"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Test full user workflows with real browser automation: typing messages, receiving responses, viewing grounding metadata, modal interactions</a:t>
            </a:r>
            <a:endParaRPr lang="en-US" sz="1300" dirty="0"/>
          </a:p>
        </p:txBody>
      </p:sp>
      <p:sp>
        <p:nvSpPr>
          <p:cNvPr id="15" name="Text 13"/>
          <p:cNvSpPr/>
          <p:nvPr/>
        </p:nvSpPr>
        <p:spPr>
          <a:xfrm>
            <a:off x="7398306" y="2881432"/>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04</a:t>
            </a:r>
            <a:endParaRPr lang="en-US" sz="1300" dirty="0"/>
          </a:p>
        </p:txBody>
      </p:sp>
      <p:sp>
        <p:nvSpPr>
          <p:cNvPr id="16" name="Shape 14"/>
          <p:cNvSpPr/>
          <p:nvPr/>
        </p:nvSpPr>
        <p:spPr>
          <a:xfrm>
            <a:off x="7398306" y="3141226"/>
            <a:ext cx="6649879" cy="22860"/>
          </a:xfrm>
          <a:prstGeom prst="rect">
            <a:avLst/>
          </a:prstGeom>
          <a:solidFill>
            <a:srgbClr val="1B1B27"/>
          </a:solidFill>
          <a:ln/>
        </p:spPr>
      </p:sp>
      <p:sp>
        <p:nvSpPr>
          <p:cNvPr id="17" name="Text 15"/>
          <p:cNvSpPr/>
          <p:nvPr/>
        </p:nvSpPr>
        <p:spPr>
          <a:xfrm>
            <a:off x="7398306" y="3270052"/>
            <a:ext cx="2079546"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Manual Testing</a:t>
            </a:r>
            <a:endParaRPr lang="en-US" sz="1600" dirty="0"/>
          </a:p>
        </p:txBody>
      </p:sp>
      <p:sp>
        <p:nvSpPr>
          <p:cNvPr id="18" name="Text 16"/>
          <p:cNvSpPr/>
          <p:nvPr/>
        </p:nvSpPr>
        <p:spPr>
          <a:xfrm>
            <a:off x="7398306" y="3629739"/>
            <a:ext cx="6649879"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Developer verification of visual polish, animation smoothness, accessibility, edge cases difficult to automate</a:t>
            </a:r>
            <a:endParaRPr lang="en-US" sz="1300" dirty="0"/>
          </a:p>
        </p:txBody>
      </p:sp>
      <p:sp>
        <p:nvSpPr>
          <p:cNvPr id="19" name="Text 17"/>
          <p:cNvSpPr/>
          <p:nvPr/>
        </p:nvSpPr>
        <p:spPr>
          <a:xfrm>
            <a:off x="582216" y="4473654"/>
            <a:ext cx="13465969" cy="798314"/>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A comprehensive testing strategy would prevent the API drift issues from reaching deployment. Unit tests for the history transformation function would catch structure changes—tests expecting history array with tools property would fail when the API moved tools to startChat parameters. Integration tests mocking the SDK's startChat method would detect the configuration parameter changes, failing when tests try to pass tools in the old location.</a:t>
            </a:r>
            <a:endParaRPr lang="en-US" sz="1300" dirty="0"/>
          </a:p>
        </p:txBody>
      </p:sp>
      <p:sp>
        <p:nvSpPr>
          <p:cNvPr id="20" name="Text 18"/>
          <p:cNvSpPr/>
          <p:nvPr/>
        </p:nvSpPr>
        <p:spPr>
          <a:xfrm>
            <a:off x="582216" y="5459016"/>
            <a:ext cx="13465969" cy="106441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testing pyramid principle applies: many unit tests (fast, focused, easy to write), fewer integration tests (slower, broader scope, more complex setup), rare E2E tests (slowest, full-system verification, expensive to maintain). However, for generative AI integrations, the pyramid might invert slightly—integration tests become more valuable because so much behavior depends on SDK contract correctness, which unit tests can't fully verify. Mocking the SDK in integration tests requires careful API contract understanding, but provides the best coverage-to-effort ratio.</a:t>
            </a:r>
            <a:endParaRPr lang="en-US" sz="1300" dirty="0"/>
          </a:p>
        </p:txBody>
      </p:sp>
      <p:sp>
        <p:nvSpPr>
          <p:cNvPr id="21" name="Text 19"/>
          <p:cNvSpPr/>
          <p:nvPr/>
        </p:nvSpPr>
        <p:spPr>
          <a:xfrm>
            <a:off x="582216" y="6710482"/>
            <a:ext cx="13465969" cy="106441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Manual testing remains essential for subjective qualities: does the streaming feel responsive? Are the hover states satisfying? Does the color scheme work across different displays? Automated tests struggle with these perceptual judgments. The testing strategy should thus balance automation (for regression prevention and contract verification) with human judgment (for quality assessment and UX evaluation). The goal isn't 100% test coverage but strategic coverage of high-risk areas: API integration, state management, error handling, accessibility compliance.</a:t>
            </a:r>
            <a:endParaRPr lang="en-US"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05076" y="751642"/>
            <a:ext cx="8793599" cy="540187"/>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eadex Pro" pitchFamily="34" charset="0"/>
                <a:ea typeface="Readex Pro" pitchFamily="34" charset="-122"/>
                <a:cs typeface="Readex Pro" pitchFamily="34" charset="-120"/>
              </a:rPr>
              <a:t>Deployment Considerations: Build Pipeline</a:t>
            </a:r>
            <a:endParaRPr lang="en-US" sz="3400" dirty="0"/>
          </a:p>
        </p:txBody>
      </p:sp>
      <p:sp>
        <p:nvSpPr>
          <p:cNvPr id="3" name="Text 1"/>
          <p:cNvSpPr/>
          <p:nvPr/>
        </p:nvSpPr>
        <p:spPr>
          <a:xfrm>
            <a:off x="605076" y="1724025"/>
            <a:ext cx="2161103" cy="270034"/>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Development Build</a:t>
            </a:r>
            <a:endParaRPr lang="en-US" sz="1700" dirty="0"/>
          </a:p>
        </p:txBody>
      </p:sp>
      <p:sp>
        <p:nvSpPr>
          <p:cNvPr id="4" name="Text 2"/>
          <p:cNvSpPr/>
          <p:nvPr/>
        </p:nvSpPr>
        <p:spPr>
          <a:xfrm>
            <a:off x="605076" y="2166938"/>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Vite dev server with HMR</a:t>
            </a:r>
            <a:endParaRPr lang="en-US" sz="1350" dirty="0"/>
          </a:p>
        </p:txBody>
      </p:sp>
      <p:sp>
        <p:nvSpPr>
          <p:cNvPr id="5" name="Text 3"/>
          <p:cNvSpPr/>
          <p:nvPr/>
        </p:nvSpPr>
        <p:spPr>
          <a:xfrm>
            <a:off x="605076" y="2504003"/>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Source maps for debugging</a:t>
            </a:r>
            <a:endParaRPr lang="en-US" sz="1350" dirty="0"/>
          </a:p>
        </p:txBody>
      </p:sp>
      <p:sp>
        <p:nvSpPr>
          <p:cNvPr id="6" name="Text 4"/>
          <p:cNvSpPr/>
          <p:nvPr/>
        </p:nvSpPr>
        <p:spPr>
          <a:xfrm>
            <a:off x="605076" y="2841069"/>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Unminified code</a:t>
            </a:r>
            <a:endParaRPr lang="en-US" sz="1350" dirty="0"/>
          </a:p>
        </p:txBody>
      </p:sp>
      <p:sp>
        <p:nvSpPr>
          <p:cNvPr id="7" name="Text 5"/>
          <p:cNvSpPr/>
          <p:nvPr/>
        </p:nvSpPr>
        <p:spPr>
          <a:xfrm>
            <a:off x="605076" y="3178135"/>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Development-only error messages</a:t>
            </a:r>
            <a:endParaRPr lang="en-US" sz="1350" dirty="0"/>
          </a:p>
        </p:txBody>
      </p:sp>
      <p:sp>
        <p:nvSpPr>
          <p:cNvPr id="8" name="Text 6"/>
          <p:cNvSpPr/>
          <p:nvPr/>
        </p:nvSpPr>
        <p:spPr>
          <a:xfrm>
            <a:off x="605076" y="3515201"/>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Fast refresh for React components</a:t>
            </a:r>
            <a:endParaRPr lang="en-US" sz="1350" dirty="0"/>
          </a:p>
        </p:txBody>
      </p:sp>
      <p:sp>
        <p:nvSpPr>
          <p:cNvPr id="9" name="Text 7"/>
          <p:cNvSpPr/>
          <p:nvPr/>
        </p:nvSpPr>
        <p:spPr>
          <a:xfrm>
            <a:off x="7533680" y="1724025"/>
            <a:ext cx="2161103" cy="270034"/>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Production Build</a:t>
            </a:r>
            <a:endParaRPr lang="en-US" sz="1700" dirty="0"/>
          </a:p>
        </p:txBody>
      </p:sp>
      <p:sp>
        <p:nvSpPr>
          <p:cNvPr id="10" name="Text 8"/>
          <p:cNvSpPr/>
          <p:nvPr/>
        </p:nvSpPr>
        <p:spPr>
          <a:xfrm>
            <a:off x="7533680" y="2166938"/>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Minified JavaScript bundles</a:t>
            </a:r>
            <a:endParaRPr lang="en-US" sz="1350" dirty="0"/>
          </a:p>
        </p:txBody>
      </p:sp>
      <p:sp>
        <p:nvSpPr>
          <p:cNvPr id="11" name="Text 9"/>
          <p:cNvSpPr/>
          <p:nvPr/>
        </p:nvSpPr>
        <p:spPr>
          <a:xfrm>
            <a:off x="7533680" y="2504003"/>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Code splitting for optimal loading</a:t>
            </a:r>
            <a:endParaRPr lang="en-US" sz="1350" dirty="0"/>
          </a:p>
        </p:txBody>
      </p:sp>
      <p:sp>
        <p:nvSpPr>
          <p:cNvPr id="12" name="Text 10"/>
          <p:cNvSpPr/>
          <p:nvPr/>
        </p:nvSpPr>
        <p:spPr>
          <a:xfrm>
            <a:off x="7533680" y="2841069"/>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Tree shaking to remove unused code</a:t>
            </a:r>
            <a:endParaRPr lang="en-US" sz="1350" dirty="0"/>
          </a:p>
        </p:txBody>
      </p:sp>
      <p:sp>
        <p:nvSpPr>
          <p:cNvPr id="13" name="Text 11"/>
          <p:cNvSpPr/>
          <p:nvPr/>
        </p:nvSpPr>
        <p:spPr>
          <a:xfrm>
            <a:off x="7533680" y="3178135"/>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Asset optimization (images, fonts)</a:t>
            </a:r>
            <a:endParaRPr lang="en-US" sz="1350" dirty="0"/>
          </a:p>
        </p:txBody>
      </p:sp>
      <p:sp>
        <p:nvSpPr>
          <p:cNvPr id="14" name="Text 12"/>
          <p:cNvSpPr/>
          <p:nvPr/>
        </p:nvSpPr>
        <p:spPr>
          <a:xfrm>
            <a:off x="7533680" y="3515201"/>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Environment variable injection</a:t>
            </a:r>
            <a:endParaRPr lang="en-US" sz="1350" dirty="0"/>
          </a:p>
        </p:txBody>
      </p:sp>
      <p:sp>
        <p:nvSpPr>
          <p:cNvPr id="15" name="Text 13"/>
          <p:cNvSpPr/>
          <p:nvPr/>
        </p:nvSpPr>
        <p:spPr>
          <a:xfrm>
            <a:off x="605076" y="4046696"/>
            <a:ext cx="13420249" cy="829747"/>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deployment pipeline transforms the development codebase into an optimized production artifact. Vite handles this build process, leveraging Rollup for advanced bundling optimizations. The transformation includes minification (removing whitespace, shortening variable names) to reduce bundle size, code splitting (separating vendor libraries from application code) to improve cache efficiency, and tree shaking (eliminating unused code paths) to minimize the JavaScript shipped to clients.</a:t>
            </a:r>
            <a:endParaRPr lang="en-US" sz="1350" dirty="0"/>
          </a:p>
        </p:txBody>
      </p:sp>
      <p:sp>
        <p:nvSpPr>
          <p:cNvPr id="16" name="Text 14"/>
          <p:cNvSpPr/>
          <p:nvPr/>
        </p:nvSpPr>
        <p:spPr>
          <a:xfrm>
            <a:off x="605076" y="5070872"/>
            <a:ext cx="13420249" cy="110632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Environment variable handling requires careful attention: the API_KEY variable must be injected at build time (for static hosting) or runtime (for containerized deployments). Build-time injection embeds the key in the bundle, suitable for simple deployments but inflexible for multi-environment configurations. Runtime injection keeps bundles environment-agnostic, enabling the same build artifact to deploy across development, staging, and production with different keys injected via server configuration or container environment variables.</a:t>
            </a:r>
            <a:endParaRPr lang="en-US" sz="1350" dirty="0"/>
          </a:p>
        </p:txBody>
      </p:sp>
      <p:sp>
        <p:nvSpPr>
          <p:cNvPr id="17" name="Text 15"/>
          <p:cNvSpPr/>
          <p:nvPr/>
        </p:nvSpPr>
        <p:spPr>
          <a:xfrm>
            <a:off x="605076" y="6371630"/>
            <a:ext cx="13420249" cy="110632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asset optimization phase processes images, fonts, and other static resources. Modern build tools can automatically convert images to optimized formats (WebP for modern browsers with fallbacks), generate responsive image sets for different screen sizes, and inline small assets directly into JavaScript to reduce network requests. Font subsetting removes unused glyphs from font files, reducing load time without sacrificing typography quality. These optimizations compound: a 20% reduction in bundle size plus 30% reduction in image payload plus font subsetting can halve total page load time, significantly improving user experience on slower connections.</a:t>
            </a:r>
            <a:endParaRPr lang="en-US"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72095" y="378619"/>
            <a:ext cx="8122682" cy="430411"/>
          </a:xfrm>
          <a:prstGeom prst="rect">
            <a:avLst/>
          </a:prstGeom>
          <a:noFill/>
          <a:ln/>
        </p:spPr>
        <p:txBody>
          <a:bodyPr wrap="none" lIns="0" tIns="0" rIns="0" bIns="0" rtlCol="0" anchor="t"/>
          <a:lstStyle/>
          <a:p>
            <a:pPr algn="l" indent="0" marL="0">
              <a:lnSpc>
                <a:spcPts val="3350"/>
              </a:lnSpc>
              <a:buNone/>
            </a:pPr>
            <a:r>
              <a:rPr lang="en-US" sz="2700" dirty="0">
                <a:solidFill>
                  <a:srgbClr val="1B1B27"/>
                </a:solidFill>
                <a:latin typeface="Readex Pro" pitchFamily="34" charset="0"/>
                <a:ea typeface="Readex Pro" pitchFamily="34" charset="-122"/>
                <a:cs typeface="Readex Pro" pitchFamily="34" charset="-120"/>
              </a:rPr>
              <a:t>Browser Compatibility: Progressive Enhancement</a:t>
            </a:r>
            <a:endParaRPr lang="en-US" sz="2700" dirty="0"/>
          </a:p>
        </p:txBody>
      </p:sp>
      <p:sp>
        <p:nvSpPr>
          <p:cNvPr id="3" name="Text 1"/>
          <p:cNvSpPr/>
          <p:nvPr/>
        </p:nvSpPr>
        <p:spPr>
          <a:xfrm>
            <a:off x="2958227" y="3075146"/>
            <a:ext cx="1721525" cy="215146"/>
          </a:xfrm>
          <a:prstGeom prst="rect">
            <a:avLst/>
          </a:prstGeom>
          <a:noFill/>
          <a:ln/>
        </p:spPr>
        <p:txBody>
          <a:bodyPr wrap="none" lIns="0" tIns="0" rIns="0" bIns="0" rtlCol="0" anchor="t"/>
          <a:lstStyle/>
          <a:p>
            <a:pPr algn="r" indent="0" marL="0">
              <a:lnSpc>
                <a:spcPts val="1650"/>
              </a:lnSpc>
              <a:buNone/>
            </a:pPr>
            <a:r>
              <a:rPr lang="en-US" sz="1350" dirty="0">
                <a:solidFill>
                  <a:srgbClr val="3C3939"/>
                </a:solidFill>
                <a:latin typeface="Readex Pro" pitchFamily="34" charset="0"/>
                <a:ea typeface="Readex Pro" pitchFamily="34" charset="-122"/>
                <a:cs typeface="Readex Pro" pitchFamily="34" charset="-120"/>
              </a:rPr>
              <a:t>Core Functionality</a:t>
            </a:r>
            <a:endParaRPr lang="en-US" sz="1350" dirty="0"/>
          </a:p>
        </p:txBody>
      </p:sp>
      <p:sp>
        <p:nvSpPr>
          <p:cNvPr id="4" name="Text 2"/>
          <p:cNvSpPr/>
          <p:nvPr/>
        </p:nvSpPr>
        <p:spPr>
          <a:xfrm>
            <a:off x="572095" y="3372922"/>
            <a:ext cx="4107656" cy="440769"/>
          </a:xfrm>
          <a:prstGeom prst="rect">
            <a:avLst/>
          </a:prstGeom>
          <a:noFill/>
          <a:ln/>
        </p:spPr>
        <p:txBody>
          <a:bodyPr wrap="square" lIns="0" tIns="0" rIns="0" bIns="0" rtlCol="0" anchor="t"/>
          <a:lstStyle/>
          <a:p>
            <a:pPr algn="r" indent="0" marL="0">
              <a:lnSpc>
                <a:spcPts val="1700"/>
              </a:lnSpc>
              <a:buNone/>
            </a:pPr>
            <a:r>
              <a:rPr lang="en-US" sz="1050" dirty="0">
                <a:solidFill>
                  <a:srgbClr val="3C3939"/>
                </a:solidFill>
                <a:latin typeface="Roboto" pitchFamily="34" charset="0"/>
                <a:ea typeface="Roboto" pitchFamily="34" charset="-122"/>
                <a:cs typeface="Roboto" pitchFamily="34" charset="-120"/>
              </a:rPr>
              <a:t>Works in all modern browsers supporting ES2020+: Chrome 90+, Firefox 88+, Safari 14+, Edge 90+</a:t>
            </a:r>
            <a:endParaRPr lang="en-US" sz="1050" dirty="0"/>
          </a:p>
        </p:txBody>
      </p:sp>
      <p:pic>
        <p:nvPicPr>
          <p:cNvPr id="5" name="Image 0" descr="preencoded.png">    </p:cNvPr>
          <p:cNvPicPr>
            <a:picLocks noChangeAspect="1"/>
          </p:cNvPicPr>
          <p:nvPr/>
        </p:nvPicPr>
        <p:blipFill>
          <a:blip r:embed="rId1"/>
          <a:stretch>
            <a:fillRect/>
          </a:stretch>
        </p:blipFill>
        <p:spPr>
          <a:xfrm>
            <a:off x="4955143" y="1084421"/>
            <a:ext cx="4720114" cy="4720114"/>
          </a:xfrm>
          <a:prstGeom prst="rect">
            <a:avLst/>
          </a:prstGeom>
        </p:spPr>
      </p:pic>
      <p:sp>
        <p:nvSpPr>
          <p:cNvPr id="6" name="Text 3"/>
          <p:cNvSpPr/>
          <p:nvPr/>
        </p:nvSpPr>
        <p:spPr>
          <a:xfrm>
            <a:off x="5560040" y="3315712"/>
            <a:ext cx="205978" cy="257532"/>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eadex Pro" pitchFamily="34" charset="0"/>
                <a:ea typeface="Readex Pro" pitchFamily="34" charset="-122"/>
                <a:cs typeface="Readex Pro" pitchFamily="34" charset="-120"/>
              </a:rPr>
              <a:t>1</a:t>
            </a:r>
            <a:endParaRPr lang="en-US" sz="1600" dirty="0"/>
          </a:p>
        </p:txBody>
      </p:sp>
      <p:sp>
        <p:nvSpPr>
          <p:cNvPr id="7" name="Text 4"/>
          <p:cNvSpPr/>
          <p:nvPr/>
        </p:nvSpPr>
        <p:spPr>
          <a:xfrm>
            <a:off x="9881830" y="1788438"/>
            <a:ext cx="1721525" cy="215146"/>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eadex Pro" pitchFamily="34" charset="0"/>
                <a:ea typeface="Readex Pro" pitchFamily="34" charset="-122"/>
                <a:cs typeface="Readex Pro" pitchFamily="34" charset="-120"/>
              </a:rPr>
              <a:t>Enhanced Features</a:t>
            </a:r>
            <a:endParaRPr lang="en-US" sz="1350" dirty="0"/>
          </a:p>
        </p:txBody>
      </p:sp>
      <p:sp>
        <p:nvSpPr>
          <p:cNvPr id="8" name="Text 5"/>
          <p:cNvSpPr/>
          <p:nvPr/>
        </p:nvSpPr>
        <p:spPr>
          <a:xfrm>
            <a:off x="9881830" y="2086213"/>
            <a:ext cx="4176474" cy="440769"/>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Backdrop blur requires Chrome 76+, Safari 9+; geolocation widely supported but requires user permission</a:t>
            </a:r>
            <a:endParaRPr lang="en-US" sz="1050" dirty="0"/>
          </a:p>
        </p:txBody>
      </p:sp>
      <p:pic>
        <p:nvPicPr>
          <p:cNvPr id="9" name="Image 1" descr="preencoded.png">    </p:cNvPr>
          <p:cNvPicPr>
            <a:picLocks noChangeAspect="1"/>
          </p:cNvPicPr>
          <p:nvPr/>
        </p:nvPicPr>
        <p:blipFill>
          <a:blip r:embed="rId2"/>
          <a:stretch>
            <a:fillRect/>
          </a:stretch>
        </p:blipFill>
        <p:spPr>
          <a:xfrm>
            <a:off x="4955143" y="1084421"/>
            <a:ext cx="4720114" cy="4720114"/>
          </a:xfrm>
          <a:prstGeom prst="rect">
            <a:avLst/>
          </a:prstGeom>
        </p:spPr>
      </p:pic>
      <p:sp>
        <p:nvSpPr>
          <p:cNvPr id="10" name="Text 6"/>
          <p:cNvSpPr/>
          <p:nvPr/>
        </p:nvSpPr>
        <p:spPr>
          <a:xfrm>
            <a:off x="8038088" y="1884938"/>
            <a:ext cx="205978" cy="257532"/>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eadex Pro" pitchFamily="34" charset="0"/>
                <a:ea typeface="Readex Pro" pitchFamily="34" charset="-122"/>
                <a:cs typeface="Readex Pro" pitchFamily="34" charset="-120"/>
              </a:rPr>
              <a:t>2</a:t>
            </a:r>
            <a:endParaRPr lang="en-US" sz="1600" dirty="0"/>
          </a:p>
        </p:txBody>
      </p:sp>
      <p:sp>
        <p:nvSpPr>
          <p:cNvPr id="11" name="Text 7"/>
          <p:cNvSpPr/>
          <p:nvPr/>
        </p:nvSpPr>
        <p:spPr>
          <a:xfrm>
            <a:off x="9881830" y="4141589"/>
            <a:ext cx="1765935" cy="215146"/>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eadex Pro" pitchFamily="34" charset="0"/>
                <a:ea typeface="Readex Pro" pitchFamily="34" charset="-122"/>
                <a:cs typeface="Readex Pro" pitchFamily="34" charset="-120"/>
              </a:rPr>
              <a:t>Graceful Degradation</a:t>
            </a:r>
            <a:endParaRPr lang="en-US" sz="1350" dirty="0"/>
          </a:p>
        </p:txBody>
      </p:sp>
      <p:sp>
        <p:nvSpPr>
          <p:cNvPr id="12" name="Text 8"/>
          <p:cNvSpPr/>
          <p:nvPr/>
        </p:nvSpPr>
        <p:spPr>
          <a:xfrm>
            <a:off x="9881830" y="4439364"/>
            <a:ext cx="4176474" cy="661154"/>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Older browsers lose visual effects but maintain functionality, with solid backgrounds replacing blur, standard transitions replacing animations</a:t>
            </a:r>
            <a:endParaRPr lang="en-US" sz="1050" dirty="0"/>
          </a:p>
        </p:txBody>
      </p:sp>
      <p:pic>
        <p:nvPicPr>
          <p:cNvPr id="13" name="Image 2" descr="preencoded.png">    </p:cNvPr>
          <p:cNvPicPr>
            <a:picLocks noChangeAspect="1"/>
          </p:cNvPicPr>
          <p:nvPr/>
        </p:nvPicPr>
        <p:blipFill>
          <a:blip r:embed="rId3"/>
          <a:stretch>
            <a:fillRect/>
          </a:stretch>
        </p:blipFill>
        <p:spPr>
          <a:xfrm>
            <a:off x="4955143" y="1084421"/>
            <a:ext cx="4720114" cy="4720114"/>
          </a:xfrm>
          <a:prstGeom prst="rect">
            <a:avLst/>
          </a:prstGeom>
        </p:spPr>
      </p:pic>
      <p:sp>
        <p:nvSpPr>
          <p:cNvPr id="14" name="Text 9"/>
          <p:cNvSpPr/>
          <p:nvPr/>
        </p:nvSpPr>
        <p:spPr>
          <a:xfrm>
            <a:off x="8038088" y="4746367"/>
            <a:ext cx="205978" cy="257532"/>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eadex Pro" pitchFamily="34" charset="0"/>
                <a:ea typeface="Readex Pro" pitchFamily="34" charset="-122"/>
                <a:cs typeface="Readex Pro" pitchFamily="34" charset="-120"/>
              </a:rPr>
              <a:t>3</a:t>
            </a:r>
            <a:endParaRPr lang="en-US" sz="1600" dirty="0"/>
          </a:p>
        </p:txBody>
      </p:sp>
      <p:sp>
        <p:nvSpPr>
          <p:cNvPr id="15" name="Text 10"/>
          <p:cNvSpPr/>
          <p:nvPr/>
        </p:nvSpPr>
        <p:spPr>
          <a:xfrm>
            <a:off x="572095" y="5959435"/>
            <a:ext cx="13486209" cy="661154"/>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The progressive enhancement strategy ensures the conversational interface remains functional across browser diversity while leveraging modern features where available. The core functionality—message exchange with the generative AI—requires only basic JavaScript and DOM manipulation, supported universally in browsers from the last 5+ years. TypeScript compilation targets ES2020, providing access to modern JavaScript features while maintaining broad compatibility.</a:t>
            </a:r>
            <a:endParaRPr lang="en-US" sz="1050" dirty="0"/>
          </a:p>
        </p:txBody>
      </p:sp>
      <p:sp>
        <p:nvSpPr>
          <p:cNvPr id="16" name="Text 11"/>
          <p:cNvSpPr/>
          <p:nvPr/>
        </p:nvSpPr>
        <p:spPr>
          <a:xfrm>
            <a:off x="572095" y="6775490"/>
            <a:ext cx="13486209" cy="661154"/>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The enhanced visual features employ newer CSS capabilities that degrade gracefully. Backdrop-filter (used for glassmorphism blur effects) falls back to solid backgrounds in unsupported browsers—users see the interface without blur, maintaining full functionality with slightly reduced visual sophistication. CSS custom properties (variables) have near-universal support, enabling the Tailwind-generated color schemes to work consistently. CSS Grid and Flexbox, used extensively for layout, achieve &gt;95% browser support, failing only in very old browsers (IE11 and earlier) that typically aren't targetted by modern web applications.</a:t>
            </a:r>
            <a:endParaRPr lang="en-US" sz="1050" dirty="0"/>
          </a:p>
        </p:txBody>
      </p:sp>
      <p:sp>
        <p:nvSpPr>
          <p:cNvPr id="17" name="Text 12"/>
          <p:cNvSpPr/>
          <p:nvPr/>
        </p:nvSpPr>
        <p:spPr>
          <a:xfrm>
            <a:off x="572095" y="7591544"/>
            <a:ext cx="13486209" cy="661154"/>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The geolocation API requires explicit user permission and may be unavailable in certain contexts (non-HTTPS pages, privacy-focused browser configurations, corporate networks blocking location access). The implementation handles this gracefully: when geolocation fails, the system continues functioning with reduced spatial awareness, displaying an informative message but not blocking conversation. This exemplifies progressive enhancement: start with core functionality, layer enhancements that improve experience when available, but never make enhancements mandatory for basic usage.</a:t>
            </a:r>
            <a:endParaRPr lang="en-US" sz="10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81620" y="457081"/>
            <a:ext cx="8231743" cy="519351"/>
          </a:xfrm>
          <a:prstGeom prst="rect">
            <a:avLst/>
          </a:prstGeom>
          <a:noFill/>
          <a:ln/>
        </p:spPr>
        <p:txBody>
          <a:bodyPr wrap="none" lIns="0" tIns="0" rIns="0" bIns="0" rtlCol="0" anchor="t"/>
          <a:lstStyle/>
          <a:p>
            <a:pPr algn="l" indent="0" marL="0">
              <a:lnSpc>
                <a:spcPts val="4050"/>
              </a:lnSpc>
              <a:buNone/>
            </a:pPr>
            <a:r>
              <a:rPr lang="en-US" sz="3250" dirty="0">
                <a:solidFill>
                  <a:srgbClr val="1B1B27"/>
                </a:solidFill>
                <a:latin typeface="Readex Pro" pitchFamily="34" charset="0"/>
                <a:ea typeface="Readex Pro" pitchFamily="34" charset="-122"/>
                <a:cs typeface="Readex Pro" pitchFamily="34" charset="-120"/>
              </a:rPr>
              <a:t>Code Organization: Component Structure</a:t>
            </a:r>
            <a:endParaRPr lang="en-US" sz="3250" dirty="0"/>
          </a:p>
        </p:txBody>
      </p:sp>
      <p:pic>
        <p:nvPicPr>
          <p:cNvPr id="3" name="Image 0" descr="preencoded.png">    </p:cNvPr>
          <p:cNvPicPr>
            <a:picLocks noChangeAspect="1"/>
          </p:cNvPicPr>
          <p:nvPr/>
        </p:nvPicPr>
        <p:blipFill>
          <a:blip r:embed="rId1"/>
          <a:stretch>
            <a:fillRect/>
          </a:stretch>
        </p:blipFill>
        <p:spPr>
          <a:xfrm>
            <a:off x="581620" y="1308735"/>
            <a:ext cx="6733580" cy="664726"/>
          </a:xfrm>
          <a:prstGeom prst="rect">
            <a:avLst/>
          </a:prstGeom>
        </p:spPr>
      </p:pic>
      <p:sp>
        <p:nvSpPr>
          <p:cNvPr id="4" name="Text 1"/>
          <p:cNvSpPr/>
          <p:nvPr/>
        </p:nvSpPr>
        <p:spPr>
          <a:xfrm>
            <a:off x="747712" y="2139553"/>
            <a:ext cx="2403515" cy="259675"/>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ConversationalInterface</a:t>
            </a:r>
            <a:endParaRPr lang="en-US" sz="1600" dirty="0"/>
          </a:p>
        </p:txBody>
      </p:sp>
      <p:sp>
        <p:nvSpPr>
          <p:cNvPr id="5" name="Text 2"/>
          <p:cNvSpPr/>
          <p:nvPr/>
        </p:nvSpPr>
        <p:spPr>
          <a:xfrm>
            <a:off x="747712" y="2498884"/>
            <a:ext cx="6401395" cy="531733"/>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Main component orchestrating chat logic, SDK integration, state management, 200+ lines</a:t>
            </a:r>
            <a:endParaRPr lang="en-US" sz="1300" dirty="0"/>
          </a:p>
        </p:txBody>
      </p:sp>
      <p:pic>
        <p:nvPicPr>
          <p:cNvPr id="6" name="Image 1" descr="preencoded.png">    </p:cNvPr>
          <p:cNvPicPr>
            <a:picLocks noChangeAspect="1"/>
          </p:cNvPicPr>
          <p:nvPr/>
        </p:nvPicPr>
        <p:blipFill>
          <a:blip r:embed="rId2"/>
          <a:stretch>
            <a:fillRect/>
          </a:stretch>
        </p:blipFill>
        <p:spPr>
          <a:xfrm>
            <a:off x="7315200" y="1308735"/>
            <a:ext cx="6733580" cy="664726"/>
          </a:xfrm>
          <a:prstGeom prst="rect">
            <a:avLst/>
          </a:prstGeom>
        </p:spPr>
      </p:pic>
      <p:sp>
        <p:nvSpPr>
          <p:cNvPr id="7" name="Text 3"/>
          <p:cNvSpPr/>
          <p:nvPr/>
        </p:nvSpPr>
        <p:spPr>
          <a:xfrm>
            <a:off x="7481292" y="2139553"/>
            <a:ext cx="2077522" cy="259675"/>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Modal Components</a:t>
            </a:r>
            <a:endParaRPr lang="en-US" sz="1600" dirty="0"/>
          </a:p>
        </p:txBody>
      </p:sp>
      <p:sp>
        <p:nvSpPr>
          <p:cNvPr id="8" name="Text 4"/>
          <p:cNvSpPr/>
          <p:nvPr/>
        </p:nvSpPr>
        <p:spPr>
          <a:xfrm>
            <a:off x="7481292" y="2498884"/>
            <a:ext cx="6401395" cy="265867"/>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Three architectural context modals, each self-contained, 150-200 lines each</a:t>
            </a:r>
            <a:endParaRPr lang="en-US" sz="1300" dirty="0"/>
          </a:p>
        </p:txBody>
      </p:sp>
      <p:pic>
        <p:nvPicPr>
          <p:cNvPr id="9" name="Image 2" descr="preencoded.png">    </p:cNvPr>
          <p:cNvPicPr>
            <a:picLocks noChangeAspect="1"/>
          </p:cNvPicPr>
          <p:nvPr/>
        </p:nvPicPr>
        <p:blipFill>
          <a:blip r:embed="rId3"/>
          <a:stretch>
            <a:fillRect/>
          </a:stretch>
        </p:blipFill>
        <p:spPr>
          <a:xfrm>
            <a:off x="581620" y="3196709"/>
            <a:ext cx="6733580" cy="664726"/>
          </a:xfrm>
          <a:prstGeom prst="rect">
            <a:avLst/>
          </a:prstGeom>
        </p:spPr>
      </p:pic>
      <p:sp>
        <p:nvSpPr>
          <p:cNvPr id="10" name="Text 5"/>
          <p:cNvSpPr/>
          <p:nvPr/>
        </p:nvSpPr>
        <p:spPr>
          <a:xfrm>
            <a:off x="747712" y="4027527"/>
            <a:ext cx="2077522" cy="259675"/>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Type Definitions</a:t>
            </a:r>
            <a:endParaRPr lang="en-US" sz="1600" dirty="0"/>
          </a:p>
        </p:txBody>
      </p:sp>
      <p:sp>
        <p:nvSpPr>
          <p:cNvPr id="11" name="Text 6"/>
          <p:cNvSpPr/>
          <p:nvPr/>
        </p:nvSpPr>
        <p:spPr>
          <a:xfrm>
            <a:off x="747712" y="4386858"/>
            <a:ext cx="6401395" cy="265867"/>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Shared interfaces in types.ts, ensuring type consistency across components</a:t>
            </a:r>
            <a:endParaRPr lang="en-US" sz="1300" dirty="0"/>
          </a:p>
        </p:txBody>
      </p:sp>
      <p:pic>
        <p:nvPicPr>
          <p:cNvPr id="12" name="Image 3" descr="preencoded.png">    </p:cNvPr>
          <p:cNvPicPr>
            <a:picLocks noChangeAspect="1"/>
          </p:cNvPicPr>
          <p:nvPr/>
        </p:nvPicPr>
        <p:blipFill>
          <a:blip r:embed="rId4"/>
          <a:stretch>
            <a:fillRect/>
          </a:stretch>
        </p:blipFill>
        <p:spPr>
          <a:xfrm>
            <a:off x="7315200" y="3196709"/>
            <a:ext cx="6733580" cy="664726"/>
          </a:xfrm>
          <a:prstGeom prst="rect">
            <a:avLst/>
          </a:prstGeom>
        </p:spPr>
      </p:pic>
      <p:sp>
        <p:nvSpPr>
          <p:cNvPr id="13" name="Text 7"/>
          <p:cNvSpPr/>
          <p:nvPr/>
        </p:nvSpPr>
        <p:spPr>
          <a:xfrm>
            <a:off x="7481292" y="4027527"/>
            <a:ext cx="2077522" cy="259675"/>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Utility Functions</a:t>
            </a:r>
            <a:endParaRPr lang="en-US" sz="1600" dirty="0"/>
          </a:p>
        </p:txBody>
      </p:sp>
      <p:sp>
        <p:nvSpPr>
          <p:cNvPr id="14" name="Text 8"/>
          <p:cNvSpPr/>
          <p:nvPr/>
        </p:nvSpPr>
        <p:spPr>
          <a:xfrm>
            <a:off x="7481292" y="4386858"/>
            <a:ext cx="6401395" cy="265867"/>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Markdown rendering, message formatting, extracted for reusability</a:t>
            </a:r>
            <a:endParaRPr lang="en-US" sz="1300" dirty="0"/>
          </a:p>
        </p:txBody>
      </p:sp>
      <p:sp>
        <p:nvSpPr>
          <p:cNvPr id="15" name="Text 9"/>
          <p:cNvSpPr/>
          <p:nvPr/>
        </p:nvSpPr>
        <p:spPr>
          <a:xfrm>
            <a:off x="581620" y="5005745"/>
            <a:ext cx="13467159" cy="797600"/>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component organization follows React best practices: self-contained components with clear responsibilities, shared types extracted to a common module, utility functions separated from component logic. The ConversationalInterface component serves as the orchestration layer, managing SDK initialization, state, and user interaction, while delegating specialized concerns (modal rendering, markdown formatting) to focused subcomponents.</a:t>
            </a:r>
            <a:endParaRPr lang="en-US" sz="1300" dirty="0"/>
          </a:p>
        </p:txBody>
      </p:sp>
      <p:sp>
        <p:nvSpPr>
          <p:cNvPr id="16" name="Text 10"/>
          <p:cNvSpPr/>
          <p:nvPr/>
        </p:nvSpPr>
        <p:spPr>
          <a:xfrm>
            <a:off x="581620" y="5990273"/>
            <a:ext cx="13467159" cy="797600"/>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modal components exemplify good separation: each modal receives isOpen and onClose props, making them controlled by the parent but fully self-contained in rendering logic. They don't directly manipulate their own visibility state, following the "smart parent, dumb child" pattern. This makes modals easily testable (mount with isOpen=true, verify rendering) and reusable (use the same modal component in different contexts with different trigger mechanisms).</a:t>
            </a:r>
            <a:endParaRPr lang="en-US" sz="1300" dirty="0"/>
          </a:p>
        </p:txBody>
      </p:sp>
      <p:sp>
        <p:nvSpPr>
          <p:cNvPr id="17" name="Text 11"/>
          <p:cNvSpPr/>
          <p:nvPr/>
        </p:nvSpPr>
        <p:spPr>
          <a:xfrm>
            <a:off x="581620" y="6974800"/>
            <a:ext cx="13467159" cy="797600"/>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types.ts extraction prevents circular dependencies and ensures type consistency. When ConversationalInterface and Modal components both reference ChatMessage, importing from a shared types module guarantees they're operating on identical type definitions. Changes to the message structure propagate automatically through type checking—if groundingChunks type changes, TypeScript flags every location accessing this field, preventing inconsistent updates across components.</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684967" y="546973"/>
            <a:ext cx="9498925" cy="611624"/>
          </a:xfrm>
          <a:prstGeom prst="rect">
            <a:avLst/>
          </a:prstGeom>
          <a:noFill/>
          <a:ln/>
        </p:spPr>
        <p:txBody>
          <a:bodyPr wrap="none" lIns="0" tIns="0" rIns="0" bIns="0" rtlCol="0" anchor="t"/>
          <a:lstStyle/>
          <a:p>
            <a:pPr algn="l" indent="0" marL="0">
              <a:lnSpc>
                <a:spcPts val="4800"/>
              </a:lnSpc>
              <a:buNone/>
            </a:pPr>
            <a:r>
              <a:rPr lang="en-US" sz="3850" dirty="0">
                <a:solidFill>
                  <a:srgbClr val="1B1B27"/>
                </a:solidFill>
                <a:latin typeface="Readex Pro" pitchFamily="34" charset="0"/>
                <a:ea typeface="Readex Pro" pitchFamily="34" charset="-122"/>
                <a:cs typeface="Readex Pro" pitchFamily="34" charset="-120"/>
              </a:rPr>
              <a:t>Development Workflow: Iteration Cycles</a:t>
            </a:r>
            <a:endParaRPr lang="en-US" sz="3850" dirty="0"/>
          </a:p>
        </p:txBody>
      </p:sp>
      <p:sp>
        <p:nvSpPr>
          <p:cNvPr id="3" name="Text 1"/>
          <p:cNvSpPr/>
          <p:nvPr/>
        </p:nvSpPr>
        <p:spPr>
          <a:xfrm>
            <a:off x="684967" y="1647706"/>
            <a:ext cx="2446615" cy="305753"/>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Readex Pro" pitchFamily="34" charset="0"/>
                <a:ea typeface="Readex Pro" pitchFamily="34" charset="-122"/>
                <a:cs typeface="Readex Pro" pitchFamily="34" charset="-120"/>
              </a:rPr>
              <a:t>Fast Feedback</a:t>
            </a:r>
            <a:endParaRPr lang="en-US" sz="1900" dirty="0"/>
          </a:p>
        </p:txBody>
      </p:sp>
      <p:sp>
        <p:nvSpPr>
          <p:cNvPr id="4" name="Text 2"/>
          <p:cNvSpPr/>
          <p:nvPr/>
        </p:nvSpPr>
        <p:spPr>
          <a:xfrm>
            <a:off x="684967" y="2149078"/>
            <a:ext cx="4055983" cy="939403"/>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Vite HMR updates code in &lt;50ms, TypeScript compiler reports errors in real-time, browser auto-refreshes on save</a:t>
            </a:r>
            <a:endParaRPr lang="en-US" sz="1500" dirty="0"/>
          </a:p>
        </p:txBody>
      </p:sp>
      <p:sp>
        <p:nvSpPr>
          <p:cNvPr id="5" name="Text 3"/>
          <p:cNvSpPr/>
          <p:nvPr/>
        </p:nvSpPr>
        <p:spPr>
          <a:xfrm>
            <a:off x="5226010" y="1647706"/>
            <a:ext cx="2446615" cy="305753"/>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Readex Pro" pitchFamily="34" charset="0"/>
                <a:ea typeface="Readex Pro" pitchFamily="34" charset="-122"/>
                <a:cs typeface="Readex Pro" pitchFamily="34" charset="-120"/>
              </a:rPr>
              <a:t>Debugging Tools</a:t>
            </a:r>
            <a:endParaRPr lang="en-US" sz="1900" dirty="0"/>
          </a:p>
        </p:txBody>
      </p:sp>
      <p:sp>
        <p:nvSpPr>
          <p:cNvPr id="6" name="Text 4"/>
          <p:cNvSpPr/>
          <p:nvPr/>
        </p:nvSpPr>
        <p:spPr>
          <a:xfrm>
            <a:off x="5226010" y="2149078"/>
            <a:ext cx="4055983" cy="939403"/>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React DevTools for component inspection, network tab for API monitoring, console logging for state tracing</a:t>
            </a:r>
            <a:endParaRPr lang="en-US" sz="1500" dirty="0"/>
          </a:p>
        </p:txBody>
      </p:sp>
      <p:sp>
        <p:nvSpPr>
          <p:cNvPr id="7" name="Text 5"/>
          <p:cNvSpPr/>
          <p:nvPr/>
        </p:nvSpPr>
        <p:spPr>
          <a:xfrm>
            <a:off x="9767054" y="1647706"/>
            <a:ext cx="2446615" cy="305753"/>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Readex Pro" pitchFamily="34" charset="0"/>
                <a:ea typeface="Readex Pro" pitchFamily="34" charset="-122"/>
                <a:cs typeface="Readex Pro" pitchFamily="34" charset="-120"/>
              </a:rPr>
              <a:t>Version Control</a:t>
            </a:r>
            <a:endParaRPr lang="en-US" sz="1900" dirty="0"/>
          </a:p>
        </p:txBody>
      </p:sp>
      <p:sp>
        <p:nvSpPr>
          <p:cNvPr id="8" name="Text 6"/>
          <p:cNvSpPr/>
          <p:nvPr/>
        </p:nvSpPr>
        <p:spPr>
          <a:xfrm>
            <a:off x="9767054" y="2149078"/>
            <a:ext cx="4193381" cy="939403"/>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Git commits tracking incremental changes, branches for experimental features, allowing safe exploration</a:t>
            </a:r>
            <a:endParaRPr lang="en-US" sz="1500" dirty="0"/>
          </a:p>
        </p:txBody>
      </p:sp>
      <p:sp>
        <p:nvSpPr>
          <p:cNvPr id="9" name="Text 7"/>
          <p:cNvSpPr/>
          <p:nvPr/>
        </p:nvSpPr>
        <p:spPr>
          <a:xfrm>
            <a:off x="684967" y="3484721"/>
            <a:ext cx="13260467" cy="1252538"/>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The development workflow optimizes for rapid iteration, essential when debugging complex async behavior like streaming message responses. Vite's HMR provides near-instant feedback: save a file, see changes in the browser within a fraction of a second, without full page reload that would reset application state. This fast feedback loop enables exploratory development—try a fix, observe the effect immediately, iterate rapidly until behavior matches expectations.</a:t>
            </a:r>
            <a:endParaRPr lang="en-US" sz="1500" dirty="0"/>
          </a:p>
        </p:txBody>
      </p:sp>
      <p:sp>
        <p:nvSpPr>
          <p:cNvPr id="10" name="Text 8"/>
          <p:cNvSpPr/>
          <p:nvPr/>
        </p:nvSpPr>
        <p:spPr>
          <a:xfrm>
            <a:off x="684967" y="4957405"/>
            <a:ext cx="13260467" cy="1252538"/>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The debugging tool ecosystem proves essential for diagnosing issues the AI model couldn't identify. React DevTools shows component state in real-time, making it easy to verify that message objects have the expected structure, that state updates occur when chunks arrive, that grounding metadata populates correctly. The browser's network tab reveals the actual API requests and responses, catching SDK package name errors (404 on module load) or async handling issues (malformed response structures) that static analysis misses.</a:t>
            </a:r>
            <a:endParaRPr lang="en-US" sz="1500" dirty="0"/>
          </a:p>
        </p:txBody>
      </p:sp>
      <p:sp>
        <p:nvSpPr>
          <p:cNvPr id="11" name="Text 9"/>
          <p:cNvSpPr/>
          <p:nvPr/>
        </p:nvSpPr>
        <p:spPr>
          <a:xfrm>
            <a:off x="684967" y="6430089"/>
            <a:ext cx="13260467" cy="1252538"/>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Version control enables safe experimentation. When implementing the API drift fixes, branching allowed trying different approaches (restructuring configuration, updating SDK imports) without risking the known-good codebase. Failed experiments could be abandoned by switching branches; successful fixes could be merged confidently. Git's commit history also provides a detailed log of the debugging process: each commit represents a hypothesis tested, creating a narrative of the investigation that proves valuable for future debugging or for documenting lessons learned.</a:t>
            </a:r>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572095" y="557213"/>
            <a:ext cx="9352717" cy="491847"/>
          </a:xfrm>
          <a:prstGeom prst="rect">
            <a:avLst/>
          </a:prstGeom>
          <a:noFill/>
          <a:ln/>
        </p:spPr>
        <p:txBody>
          <a:bodyPr wrap="none" lIns="0" tIns="0" rIns="0" bIns="0" rtlCol="0" anchor="t"/>
          <a:lstStyle/>
          <a:p>
            <a:pPr algn="l" indent="0" marL="0">
              <a:lnSpc>
                <a:spcPts val="3850"/>
              </a:lnSpc>
              <a:buNone/>
            </a:pPr>
            <a:r>
              <a:rPr lang="en-US" sz="3050" dirty="0">
                <a:solidFill>
                  <a:srgbClr val="1B1B27"/>
                </a:solidFill>
                <a:latin typeface="Readex Pro" pitchFamily="34" charset="0"/>
                <a:ea typeface="Readex Pro" pitchFamily="34" charset="-122"/>
                <a:cs typeface="Readex Pro" pitchFamily="34" charset="-120"/>
              </a:rPr>
              <a:t>Documentation Strategy: Code as Source of Truth</a:t>
            </a:r>
            <a:endParaRPr lang="en-US" sz="3050" dirty="0"/>
          </a:p>
        </p:txBody>
      </p:sp>
      <p:sp>
        <p:nvSpPr>
          <p:cNvPr id="3" name="Shape 1"/>
          <p:cNvSpPr/>
          <p:nvPr/>
        </p:nvSpPr>
        <p:spPr>
          <a:xfrm>
            <a:off x="572095" y="1363861"/>
            <a:ext cx="6664404" cy="1676757"/>
          </a:xfrm>
          <a:prstGeom prst="roundRect">
            <a:avLst>
              <a:gd name="adj" fmla="val 3943"/>
            </a:avLst>
          </a:prstGeom>
          <a:solidFill>
            <a:srgbClr val="FFFFFF">
              <a:alpha val="95000"/>
            </a:srgbClr>
          </a:solidFill>
          <a:ln w="22860">
            <a:solidFill>
              <a:srgbClr val="C7C7D0"/>
            </a:solidFill>
            <a:prstDash val="solid"/>
          </a:ln>
        </p:spPr>
      </p:sp>
      <p:sp>
        <p:nvSpPr>
          <p:cNvPr id="4" name="Shape 2"/>
          <p:cNvSpPr/>
          <p:nvPr/>
        </p:nvSpPr>
        <p:spPr>
          <a:xfrm>
            <a:off x="594955" y="1386721"/>
            <a:ext cx="6618684" cy="472202"/>
          </a:xfrm>
          <a:prstGeom prst="roundRect">
            <a:avLst>
              <a:gd name="adj" fmla="val 8191"/>
            </a:avLst>
          </a:prstGeom>
          <a:solidFill>
            <a:srgbClr val="E1E1EA"/>
          </a:solidFill>
          <a:ln/>
        </p:spPr>
      </p:sp>
      <p:sp>
        <p:nvSpPr>
          <p:cNvPr id="5" name="Text 3"/>
          <p:cNvSpPr/>
          <p:nvPr/>
        </p:nvSpPr>
        <p:spPr>
          <a:xfrm>
            <a:off x="3786188" y="1471493"/>
            <a:ext cx="236101" cy="295037"/>
          </a:xfrm>
          <a:prstGeom prst="rect">
            <a:avLst/>
          </a:prstGeom>
          <a:noFill/>
          <a:ln/>
        </p:spPr>
        <p:txBody>
          <a:bodyPr wrap="none" lIns="0" tIns="0" rIns="0" bIns="0" rtlCol="0" anchor="t"/>
          <a:lstStyle/>
          <a:p>
            <a:pPr algn="l" indent="0" marL="0">
              <a:lnSpc>
                <a:spcPts val="1850"/>
              </a:lnSpc>
              <a:buNone/>
            </a:pPr>
            <a:r>
              <a:rPr lang="en-US" sz="1850" dirty="0">
                <a:solidFill>
                  <a:srgbClr val="3C3939"/>
                </a:solidFill>
                <a:latin typeface="Readex Pro" pitchFamily="34" charset="0"/>
                <a:ea typeface="Readex Pro" pitchFamily="34" charset="-122"/>
                <a:cs typeface="Readex Pro" pitchFamily="34" charset="-120"/>
              </a:rPr>
              <a:t>1</a:t>
            </a:r>
            <a:endParaRPr lang="en-US" sz="1850" dirty="0"/>
          </a:p>
        </p:txBody>
      </p:sp>
      <p:sp>
        <p:nvSpPr>
          <p:cNvPr id="6" name="Text 4"/>
          <p:cNvSpPr/>
          <p:nvPr/>
        </p:nvSpPr>
        <p:spPr>
          <a:xfrm>
            <a:off x="752356" y="2016323"/>
            <a:ext cx="1967508" cy="24598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Inline Comments</a:t>
            </a:r>
            <a:endParaRPr lang="en-US" sz="1500" dirty="0"/>
          </a:p>
        </p:txBody>
      </p:sp>
      <p:sp>
        <p:nvSpPr>
          <p:cNvPr id="7" name="Text 5"/>
          <p:cNvSpPr/>
          <p:nvPr/>
        </p:nvSpPr>
        <p:spPr>
          <a:xfrm>
            <a:off x="752356" y="2356723"/>
            <a:ext cx="6303883" cy="50363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Brief explanations of non-obvious logic, particularly around SDK quirks or async handling patterns</a:t>
            </a:r>
            <a:endParaRPr lang="en-US" sz="1200" dirty="0"/>
          </a:p>
        </p:txBody>
      </p:sp>
      <p:sp>
        <p:nvSpPr>
          <p:cNvPr id="8" name="Shape 6"/>
          <p:cNvSpPr/>
          <p:nvPr/>
        </p:nvSpPr>
        <p:spPr>
          <a:xfrm>
            <a:off x="7393900" y="1363861"/>
            <a:ext cx="6664404" cy="1676757"/>
          </a:xfrm>
          <a:prstGeom prst="roundRect">
            <a:avLst>
              <a:gd name="adj" fmla="val 3943"/>
            </a:avLst>
          </a:prstGeom>
          <a:solidFill>
            <a:srgbClr val="FFFFFF">
              <a:alpha val="95000"/>
            </a:srgbClr>
          </a:solidFill>
          <a:ln w="22860">
            <a:solidFill>
              <a:srgbClr val="C7C7D0"/>
            </a:solidFill>
            <a:prstDash val="solid"/>
          </a:ln>
        </p:spPr>
      </p:sp>
      <p:sp>
        <p:nvSpPr>
          <p:cNvPr id="9" name="Shape 7"/>
          <p:cNvSpPr/>
          <p:nvPr/>
        </p:nvSpPr>
        <p:spPr>
          <a:xfrm>
            <a:off x="7416760" y="1386721"/>
            <a:ext cx="6618684" cy="472202"/>
          </a:xfrm>
          <a:prstGeom prst="roundRect">
            <a:avLst>
              <a:gd name="adj" fmla="val 8191"/>
            </a:avLst>
          </a:prstGeom>
          <a:solidFill>
            <a:srgbClr val="E1E1EA"/>
          </a:solidFill>
          <a:ln/>
        </p:spPr>
      </p:sp>
      <p:sp>
        <p:nvSpPr>
          <p:cNvPr id="10" name="Text 8"/>
          <p:cNvSpPr/>
          <p:nvPr/>
        </p:nvSpPr>
        <p:spPr>
          <a:xfrm>
            <a:off x="10607993" y="1471493"/>
            <a:ext cx="236101" cy="295037"/>
          </a:xfrm>
          <a:prstGeom prst="rect">
            <a:avLst/>
          </a:prstGeom>
          <a:noFill/>
          <a:ln/>
        </p:spPr>
        <p:txBody>
          <a:bodyPr wrap="none" lIns="0" tIns="0" rIns="0" bIns="0" rtlCol="0" anchor="t"/>
          <a:lstStyle/>
          <a:p>
            <a:pPr algn="l" indent="0" marL="0">
              <a:lnSpc>
                <a:spcPts val="1850"/>
              </a:lnSpc>
              <a:buNone/>
            </a:pPr>
            <a:r>
              <a:rPr lang="en-US" sz="1850" dirty="0">
                <a:solidFill>
                  <a:srgbClr val="3C3939"/>
                </a:solidFill>
                <a:latin typeface="Readex Pro" pitchFamily="34" charset="0"/>
                <a:ea typeface="Readex Pro" pitchFamily="34" charset="-122"/>
                <a:cs typeface="Readex Pro" pitchFamily="34" charset="-120"/>
              </a:rPr>
              <a:t>2</a:t>
            </a:r>
            <a:endParaRPr lang="en-US" sz="1850" dirty="0"/>
          </a:p>
        </p:txBody>
      </p:sp>
      <p:sp>
        <p:nvSpPr>
          <p:cNvPr id="11" name="Text 9"/>
          <p:cNvSpPr/>
          <p:nvPr/>
        </p:nvSpPr>
        <p:spPr>
          <a:xfrm>
            <a:off x="7574161" y="2016323"/>
            <a:ext cx="1967508" cy="24598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Type Annotations</a:t>
            </a:r>
            <a:endParaRPr lang="en-US" sz="1500" dirty="0"/>
          </a:p>
        </p:txBody>
      </p:sp>
      <p:sp>
        <p:nvSpPr>
          <p:cNvPr id="12" name="Text 10"/>
          <p:cNvSpPr/>
          <p:nvPr/>
        </p:nvSpPr>
        <p:spPr>
          <a:xfrm>
            <a:off x="7574161" y="2356723"/>
            <a:ext cx="6303883" cy="50363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TypeScript interfaces serve as self-documenting contracts, making data structures immediately clear</a:t>
            </a:r>
            <a:endParaRPr lang="en-US" sz="1200" dirty="0"/>
          </a:p>
        </p:txBody>
      </p:sp>
      <p:sp>
        <p:nvSpPr>
          <p:cNvPr id="13" name="Shape 11"/>
          <p:cNvSpPr/>
          <p:nvPr/>
        </p:nvSpPr>
        <p:spPr>
          <a:xfrm>
            <a:off x="572095" y="3198019"/>
            <a:ext cx="6664404" cy="1676757"/>
          </a:xfrm>
          <a:prstGeom prst="roundRect">
            <a:avLst>
              <a:gd name="adj" fmla="val 3943"/>
            </a:avLst>
          </a:prstGeom>
          <a:solidFill>
            <a:srgbClr val="FFFFFF">
              <a:alpha val="95000"/>
            </a:srgbClr>
          </a:solidFill>
          <a:ln w="22860">
            <a:solidFill>
              <a:srgbClr val="C7C7D0"/>
            </a:solidFill>
            <a:prstDash val="solid"/>
          </a:ln>
        </p:spPr>
      </p:sp>
      <p:sp>
        <p:nvSpPr>
          <p:cNvPr id="14" name="Shape 12"/>
          <p:cNvSpPr/>
          <p:nvPr/>
        </p:nvSpPr>
        <p:spPr>
          <a:xfrm>
            <a:off x="594955" y="3220879"/>
            <a:ext cx="6618684" cy="472202"/>
          </a:xfrm>
          <a:prstGeom prst="roundRect">
            <a:avLst>
              <a:gd name="adj" fmla="val 8191"/>
            </a:avLst>
          </a:prstGeom>
          <a:solidFill>
            <a:srgbClr val="E1E1EA"/>
          </a:solidFill>
          <a:ln/>
        </p:spPr>
      </p:sp>
      <p:sp>
        <p:nvSpPr>
          <p:cNvPr id="15" name="Text 13"/>
          <p:cNvSpPr/>
          <p:nvPr/>
        </p:nvSpPr>
        <p:spPr>
          <a:xfrm>
            <a:off x="3786188" y="3305651"/>
            <a:ext cx="236101" cy="295037"/>
          </a:xfrm>
          <a:prstGeom prst="rect">
            <a:avLst/>
          </a:prstGeom>
          <a:noFill/>
          <a:ln/>
        </p:spPr>
        <p:txBody>
          <a:bodyPr wrap="none" lIns="0" tIns="0" rIns="0" bIns="0" rtlCol="0" anchor="t"/>
          <a:lstStyle/>
          <a:p>
            <a:pPr algn="l" indent="0" marL="0">
              <a:lnSpc>
                <a:spcPts val="1850"/>
              </a:lnSpc>
              <a:buNone/>
            </a:pPr>
            <a:r>
              <a:rPr lang="en-US" sz="1850" dirty="0">
                <a:solidFill>
                  <a:srgbClr val="3C3939"/>
                </a:solidFill>
                <a:latin typeface="Readex Pro" pitchFamily="34" charset="0"/>
                <a:ea typeface="Readex Pro" pitchFamily="34" charset="-122"/>
                <a:cs typeface="Readex Pro" pitchFamily="34" charset="-120"/>
              </a:rPr>
              <a:t>3</a:t>
            </a:r>
            <a:endParaRPr lang="en-US" sz="1850" dirty="0"/>
          </a:p>
        </p:txBody>
      </p:sp>
      <p:sp>
        <p:nvSpPr>
          <p:cNvPr id="16" name="Text 14"/>
          <p:cNvSpPr/>
          <p:nvPr/>
        </p:nvSpPr>
        <p:spPr>
          <a:xfrm>
            <a:off x="752356" y="3850481"/>
            <a:ext cx="1967508" cy="24598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Component Props</a:t>
            </a:r>
            <a:endParaRPr lang="en-US" sz="1500" dirty="0"/>
          </a:p>
        </p:txBody>
      </p:sp>
      <p:sp>
        <p:nvSpPr>
          <p:cNvPr id="17" name="Text 15"/>
          <p:cNvSpPr/>
          <p:nvPr/>
        </p:nvSpPr>
        <p:spPr>
          <a:xfrm>
            <a:off x="752356" y="4190881"/>
            <a:ext cx="6303883" cy="50363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React component signatures document expected inputs, TypeScript enforces correct usage</a:t>
            </a:r>
            <a:endParaRPr lang="en-US" sz="1200" dirty="0"/>
          </a:p>
        </p:txBody>
      </p:sp>
      <p:sp>
        <p:nvSpPr>
          <p:cNvPr id="18" name="Shape 16"/>
          <p:cNvSpPr/>
          <p:nvPr/>
        </p:nvSpPr>
        <p:spPr>
          <a:xfrm>
            <a:off x="7393900" y="3198019"/>
            <a:ext cx="6664404" cy="1676757"/>
          </a:xfrm>
          <a:prstGeom prst="roundRect">
            <a:avLst>
              <a:gd name="adj" fmla="val 3943"/>
            </a:avLst>
          </a:prstGeom>
          <a:solidFill>
            <a:srgbClr val="FFFFFF">
              <a:alpha val="95000"/>
            </a:srgbClr>
          </a:solidFill>
          <a:ln w="22860">
            <a:solidFill>
              <a:srgbClr val="C7C7D0"/>
            </a:solidFill>
            <a:prstDash val="solid"/>
          </a:ln>
        </p:spPr>
      </p:sp>
      <p:sp>
        <p:nvSpPr>
          <p:cNvPr id="19" name="Shape 17"/>
          <p:cNvSpPr/>
          <p:nvPr/>
        </p:nvSpPr>
        <p:spPr>
          <a:xfrm>
            <a:off x="7416760" y="3220879"/>
            <a:ext cx="6618684" cy="472202"/>
          </a:xfrm>
          <a:prstGeom prst="roundRect">
            <a:avLst>
              <a:gd name="adj" fmla="val 8191"/>
            </a:avLst>
          </a:prstGeom>
          <a:solidFill>
            <a:srgbClr val="E1E1EA"/>
          </a:solidFill>
          <a:ln/>
        </p:spPr>
      </p:sp>
      <p:sp>
        <p:nvSpPr>
          <p:cNvPr id="20" name="Text 18"/>
          <p:cNvSpPr/>
          <p:nvPr/>
        </p:nvSpPr>
        <p:spPr>
          <a:xfrm>
            <a:off x="10607993" y="3305651"/>
            <a:ext cx="236101" cy="295037"/>
          </a:xfrm>
          <a:prstGeom prst="rect">
            <a:avLst/>
          </a:prstGeom>
          <a:noFill/>
          <a:ln/>
        </p:spPr>
        <p:txBody>
          <a:bodyPr wrap="none" lIns="0" tIns="0" rIns="0" bIns="0" rtlCol="0" anchor="t"/>
          <a:lstStyle/>
          <a:p>
            <a:pPr algn="l" indent="0" marL="0">
              <a:lnSpc>
                <a:spcPts val="1850"/>
              </a:lnSpc>
              <a:buNone/>
            </a:pPr>
            <a:r>
              <a:rPr lang="en-US" sz="1850" dirty="0">
                <a:solidFill>
                  <a:srgbClr val="3C3939"/>
                </a:solidFill>
                <a:latin typeface="Readex Pro" pitchFamily="34" charset="0"/>
                <a:ea typeface="Readex Pro" pitchFamily="34" charset="-122"/>
                <a:cs typeface="Readex Pro" pitchFamily="34" charset="-120"/>
              </a:rPr>
              <a:t>4</a:t>
            </a:r>
            <a:endParaRPr lang="en-US" sz="1850" dirty="0"/>
          </a:p>
        </p:txBody>
      </p:sp>
      <p:sp>
        <p:nvSpPr>
          <p:cNvPr id="21" name="Text 19"/>
          <p:cNvSpPr/>
          <p:nvPr/>
        </p:nvSpPr>
        <p:spPr>
          <a:xfrm>
            <a:off x="7574161" y="3850481"/>
            <a:ext cx="1967508" cy="24598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README Files</a:t>
            </a:r>
            <a:endParaRPr lang="en-US" sz="1500" dirty="0"/>
          </a:p>
        </p:txBody>
      </p:sp>
      <p:sp>
        <p:nvSpPr>
          <p:cNvPr id="22" name="Text 20"/>
          <p:cNvSpPr/>
          <p:nvPr/>
        </p:nvSpPr>
        <p:spPr>
          <a:xfrm>
            <a:off x="7574161" y="4190881"/>
            <a:ext cx="6303883" cy="50363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High-level architecture explanation, setup instructions, API key configuration, deployment notes</a:t>
            </a:r>
            <a:endParaRPr lang="en-US" sz="1200" dirty="0"/>
          </a:p>
        </p:txBody>
      </p:sp>
      <p:sp>
        <p:nvSpPr>
          <p:cNvPr id="23" name="Text 21"/>
          <p:cNvSpPr/>
          <p:nvPr/>
        </p:nvSpPr>
        <p:spPr>
          <a:xfrm>
            <a:off x="572095" y="5051822"/>
            <a:ext cx="13486209" cy="755452"/>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documentation philosophy treats code as the primary documentation source, supplemented by lightweight external documentation for context that code can't convey. Well-named variables and functions (sendMessageStream, groundingChunks, initializeChat) communicate intent directly, reducing the need for explanatory comments. TypeScript types document data structures more precisely than prose could—the ChatMessage interface shows exactly what fields exist, their types, and whether they're required or optional.</a:t>
            </a:r>
            <a:endParaRPr lang="en-US" sz="1200" dirty="0"/>
          </a:p>
        </p:txBody>
      </p:sp>
      <p:sp>
        <p:nvSpPr>
          <p:cNvPr id="24" name="Text 22"/>
          <p:cNvSpPr/>
          <p:nvPr/>
        </p:nvSpPr>
        <p:spPr>
          <a:xfrm>
            <a:off x="572095" y="5984319"/>
            <a:ext cx="13486209" cy="755452"/>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Inline comments focus on the "why" rather than "what": why does the code await chunk.response before calling text()? Because the November 2025 SDK changed the async contract. This contextual information isn't apparent from the code itself and would be lost without documentation. The comment prevents future developers from "simplifying" the code by removing the seemingly redundant await, which would reintroduce the bug.</a:t>
            </a:r>
            <a:endParaRPr lang="en-US" sz="1200" dirty="0"/>
          </a:p>
        </p:txBody>
      </p:sp>
      <p:sp>
        <p:nvSpPr>
          <p:cNvPr id="25" name="Text 23"/>
          <p:cNvSpPr/>
          <p:nvPr/>
        </p:nvSpPr>
        <p:spPr>
          <a:xfrm>
            <a:off x="572095" y="6916817"/>
            <a:ext cx="13486209" cy="755452"/>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README provides the big picture: what problem does this code solve? How do you set it up? Where do you get an API key? What are the deployment considerations? This context-setting documentation complements the code's detailed documentation, creating a layered information architecture: README for overview, type definitions for structure, inline comments for subtleties, and commit messages for historical context. Together, these layers enable future developers to understand both what the code does and why it does it that way.</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82216" y="457438"/>
            <a:ext cx="8008739" cy="519827"/>
          </a:xfrm>
          <a:prstGeom prst="rect">
            <a:avLst/>
          </a:prstGeom>
          <a:noFill/>
          <a:ln/>
        </p:spPr>
        <p:txBody>
          <a:bodyPr wrap="none" lIns="0" tIns="0" rIns="0" bIns="0" rtlCol="0" anchor="t"/>
          <a:lstStyle/>
          <a:p>
            <a:pPr algn="l" indent="0" marL="0">
              <a:lnSpc>
                <a:spcPts val="4050"/>
              </a:lnSpc>
              <a:buNone/>
            </a:pPr>
            <a:r>
              <a:rPr lang="en-US" sz="3250" dirty="0">
                <a:solidFill>
                  <a:srgbClr val="1B1B27"/>
                </a:solidFill>
                <a:latin typeface="Readex Pro" pitchFamily="34" charset="0"/>
                <a:ea typeface="Readex Pro" pitchFamily="34" charset="-122"/>
                <a:cs typeface="Readex Pro" pitchFamily="34" charset="-120"/>
              </a:rPr>
              <a:t>Scalability Considerations: Growth Paths</a:t>
            </a:r>
            <a:endParaRPr lang="en-US" sz="3250" dirty="0"/>
          </a:p>
        </p:txBody>
      </p:sp>
      <p:sp>
        <p:nvSpPr>
          <p:cNvPr id="3" name="Text 1"/>
          <p:cNvSpPr/>
          <p:nvPr/>
        </p:nvSpPr>
        <p:spPr>
          <a:xfrm>
            <a:off x="582216" y="1309926"/>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01</a:t>
            </a:r>
            <a:endParaRPr lang="en-US" sz="1300" dirty="0"/>
          </a:p>
        </p:txBody>
      </p:sp>
      <p:sp>
        <p:nvSpPr>
          <p:cNvPr id="4" name="Shape 2"/>
          <p:cNvSpPr/>
          <p:nvPr/>
        </p:nvSpPr>
        <p:spPr>
          <a:xfrm>
            <a:off x="582216" y="1569720"/>
            <a:ext cx="6649760" cy="22860"/>
          </a:xfrm>
          <a:prstGeom prst="rect">
            <a:avLst/>
          </a:prstGeom>
          <a:solidFill>
            <a:srgbClr val="1B1B27"/>
          </a:solidFill>
          <a:ln/>
        </p:spPr>
      </p:sp>
      <p:sp>
        <p:nvSpPr>
          <p:cNvPr id="5" name="Text 3"/>
          <p:cNvSpPr/>
          <p:nvPr/>
        </p:nvSpPr>
        <p:spPr>
          <a:xfrm>
            <a:off x="582216" y="1698546"/>
            <a:ext cx="2079665"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Message Persistence</a:t>
            </a:r>
            <a:endParaRPr lang="en-US" sz="1600" dirty="0"/>
          </a:p>
        </p:txBody>
      </p:sp>
      <p:sp>
        <p:nvSpPr>
          <p:cNvPr id="6" name="Text 4"/>
          <p:cNvSpPr/>
          <p:nvPr/>
        </p:nvSpPr>
        <p:spPr>
          <a:xfrm>
            <a:off x="582216" y="2058233"/>
            <a:ext cx="6649760"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Current: in-memory only, lost on refresh. Future: localStorage for session persistence, database for cross-device sync</a:t>
            </a:r>
            <a:endParaRPr lang="en-US" sz="1300" dirty="0"/>
          </a:p>
        </p:txBody>
      </p:sp>
      <p:sp>
        <p:nvSpPr>
          <p:cNvPr id="7" name="Text 5"/>
          <p:cNvSpPr/>
          <p:nvPr/>
        </p:nvSpPr>
        <p:spPr>
          <a:xfrm>
            <a:off x="7398306" y="1309926"/>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02</a:t>
            </a:r>
            <a:endParaRPr lang="en-US" sz="1300" dirty="0"/>
          </a:p>
        </p:txBody>
      </p:sp>
      <p:sp>
        <p:nvSpPr>
          <p:cNvPr id="8" name="Shape 6"/>
          <p:cNvSpPr/>
          <p:nvPr/>
        </p:nvSpPr>
        <p:spPr>
          <a:xfrm>
            <a:off x="7398306" y="1569720"/>
            <a:ext cx="6649879" cy="22860"/>
          </a:xfrm>
          <a:prstGeom prst="rect">
            <a:avLst/>
          </a:prstGeom>
          <a:solidFill>
            <a:srgbClr val="1B1B27"/>
          </a:solidFill>
          <a:ln/>
        </p:spPr>
      </p:sp>
      <p:sp>
        <p:nvSpPr>
          <p:cNvPr id="9" name="Text 7"/>
          <p:cNvSpPr/>
          <p:nvPr/>
        </p:nvSpPr>
        <p:spPr>
          <a:xfrm>
            <a:off x="7398306" y="1698546"/>
            <a:ext cx="2079665"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User Authentication</a:t>
            </a:r>
            <a:endParaRPr lang="en-US" sz="1600" dirty="0"/>
          </a:p>
        </p:txBody>
      </p:sp>
      <p:sp>
        <p:nvSpPr>
          <p:cNvPr id="10" name="Text 8"/>
          <p:cNvSpPr/>
          <p:nvPr/>
        </p:nvSpPr>
        <p:spPr>
          <a:xfrm>
            <a:off x="7398306" y="2058233"/>
            <a:ext cx="6649879"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Current: single-user, no identity. Future: user accounts enabling personalized chat history, settings, preferences</a:t>
            </a:r>
            <a:endParaRPr lang="en-US" sz="1300" dirty="0"/>
          </a:p>
        </p:txBody>
      </p:sp>
      <p:sp>
        <p:nvSpPr>
          <p:cNvPr id="11" name="Text 9"/>
          <p:cNvSpPr/>
          <p:nvPr/>
        </p:nvSpPr>
        <p:spPr>
          <a:xfrm>
            <a:off x="582216" y="2881551"/>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03</a:t>
            </a:r>
            <a:endParaRPr lang="en-US" sz="1300" dirty="0"/>
          </a:p>
        </p:txBody>
      </p:sp>
      <p:sp>
        <p:nvSpPr>
          <p:cNvPr id="12" name="Shape 10"/>
          <p:cNvSpPr/>
          <p:nvPr/>
        </p:nvSpPr>
        <p:spPr>
          <a:xfrm>
            <a:off x="582216" y="3141345"/>
            <a:ext cx="6649760" cy="22860"/>
          </a:xfrm>
          <a:prstGeom prst="rect">
            <a:avLst/>
          </a:prstGeom>
          <a:solidFill>
            <a:srgbClr val="1B1B27"/>
          </a:solidFill>
          <a:ln/>
        </p:spPr>
      </p:sp>
      <p:sp>
        <p:nvSpPr>
          <p:cNvPr id="13" name="Text 11"/>
          <p:cNvSpPr/>
          <p:nvPr/>
        </p:nvSpPr>
        <p:spPr>
          <a:xfrm>
            <a:off x="582216" y="3270171"/>
            <a:ext cx="2079665"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Multi-Modal Input</a:t>
            </a:r>
            <a:endParaRPr lang="en-US" sz="1600" dirty="0"/>
          </a:p>
        </p:txBody>
      </p:sp>
      <p:sp>
        <p:nvSpPr>
          <p:cNvPr id="14" name="Text 12"/>
          <p:cNvSpPr/>
          <p:nvPr/>
        </p:nvSpPr>
        <p:spPr>
          <a:xfrm>
            <a:off x="582216" y="3629858"/>
            <a:ext cx="6649760"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Current: text only. Future: image upload, voice input, document attachment for richer queries</a:t>
            </a:r>
            <a:endParaRPr lang="en-US" sz="1300" dirty="0"/>
          </a:p>
        </p:txBody>
      </p:sp>
      <p:sp>
        <p:nvSpPr>
          <p:cNvPr id="15" name="Text 13"/>
          <p:cNvSpPr/>
          <p:nvPr/>
        </p:nvSpPr>
        <p:spPr>
          <a:xfrm>
            <a:off x="7398306" y="2881551"/>
            <a:ext cx="166330" cy="207883"/>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04</a:t>
            </a:r>
            <a:endParaRPr lang="en-US" sz="1300" dirty="0"/>
          </a:p>
        </p:txBody>
      </p:sp>
      <p:sp>
        <p:nvSpPr>
          <p:cNvPr id="16" name="Shape 14"/>
          <p:cNvSpPr/>
          <p:nvPr/>
        </p:nvSpPr>
        <p:spPr>
          <a:xfrm>
            <a:off x="7398306" y="3141345"/>
            <a:ext cx="6649879" cy="22860"/>
          </a:xfrm>
          <a:prstGeom prst="rect">
            <a:avLst/>
          </a:prstGeom>
          <a:solidFill>
            <a:srgbClr val="1B1B27"/>
          </a:solidFill>
          <a:ln/>
        </p:spPr>
      </p:sp>
      <p:sp>
        <p:nvSpPr>
          <p:cNvPr id="17" name="Text 15"/>
          <p:cNvSpPr/>
          <p:nvPr/>
        </p:nvSpPr>
        <p:spPr>
          <a:xfrm>
            <a:off x="7398306" y="3270171"/>
            <a:ext cx="2079665" cy="259913"/>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Model Selection</a:t>
            </a:r>
            <a:endParaRPr lang="en-US" sz="1600" dirty="0"/>
          </a:p>
        </p:txBody>
      </p:sp>
      <p:sp>
        <p:nvSpPr>
          <p:cNvPr id="18" name="Text 16"/>
          <p:cNvSpPr/>
          <p:nvPr/>
        </p:nvSpPr>
        <p:spPr>
          <a:xfrm>
            <a:off x="7398306" y="3629858"/>
            <a:ext cx="6649879" cy="53220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Current: hardcoded Gemini 1.5 Flash. Future: UI for model selection, enabling users to choose speed vs. quality tradeoffs</a:t>
            </a:r>
            <a:endParaRPr lang="en-US" sz="1300" dirty="0"/>
          </a:p>
        </p:txBody>
      </p:sp>
      <p:sp>
        <p:nvSpPr>
          <p:cNvPr id="19" name="Text 17"/>
          <p:cNvSpPr/>
          <p:nvPr/>
        </p:nvSpPr>
        <p:spPr>
          <a:xfrm>
            <a:off x="582216" y="4474012"/>
            <a:ext cx="13465969" cy="106441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current implementation serves as foundation for more sophisticated features. Message persistence represents the most straightforward enhancement: serialize conversation state to localStorage on each update, restore on component mount, enabling conversation continuity across browser sessions. This requires minimal architectural changes—add serialization/deserialization logic, handle potential localStorage quota errors, implement conversation clearing UX for privacy. The payoff: significantly improved user experience for long research sessions or resumed conversations.</a:t>
            </a:r>
            <a:endParaRPr lang="en-US" sz="1300" dirty="0"/>
          </a:p>
        </p:txBody>
      </p:sp>
      <p:sp>
        <p:nvSpPr>
          <p:cNvPr id="20" name="Text 18"/>
          <p:cNvSpPr/>
          <p:nvPr/>
        </p:nvSpPr>
        <p:spPr>
          <a:xfrm>
            <a:off x="582216" y="5725597"/>
            <a:ext cx="13465969" cy="798314"/>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User authentication opens possibilities for cross-device conversation sync and personalized AI interactions. With user accounts, conversations could be stored server-side, accessible from any device. User preferences (preferred model, temperature settings, tool configurations) could be persisted and applied automatically. This requires substantial backend infrastructure: user database, authentication system, API authorization, data privacy compliance—transforming the simple client-side demo into a full-stack application.</a:t>
            </a:r>
            <a:endParaRPr lang="en-US" sz="1300" dirty="0"/>
          </a:p>
        </p:txBody>
      </p:sp>
      <p:sp>
        <p:nvSpPr>
          <p:cNvPr id="21" name="Text 19"/>
          <p:cNvSpPr/>
          <p:nvPr/>
        </p:nvSpPr>
        <p:spPr>
          <a:xfrm>
            <a:off x="582216" y="6711077"/>
            <a:ext cx="13465969" cy="1064419"/>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Multi-modal input extends beyond text to richer query types. The Gemini SDK supports image inputs, enabling "analyze this photo" style queries. Voice input via browser speech recognition could create conversational interfaces accessible during hands-busy scenarios. Document attachment (PDF, Word, etc.) could enable "summarize this report" workflows. Each modality requires specialized handling: image encoding, speech-to-text processing, document parsing—but the underlying conversation architecture (message streaming, grounding metadata, history management) remains largely unchanged.</a:t>
            </a:r>
            <a:endParaRPr lang="en-US" sz="13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572095" y="339447"/>
            <a:ext cx="5692378"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eadex Pro" pitchFamily="34" charset="0"/>
                <a:ea typeface="Readex Pro" pitchFamily="34" charset="-122"/>
                <a:cs typeface="Readex Pro" pitchFamily="34" charset="-120"/>
              </a:rPr>
              <a:t>Cost Management: Token Optimization</a:t>
            </a:r>
            <a:endParaRPr lang="en-US" sz="2400" dirty="0"/>
          </a:p>
        </p:txBody>
      </p:sp>
      <p:sp>
        <p:nvSpPr>
          <p:cNvPr id="3" name="Text 1"/>
          <p:cNvSpPr/>
          <p:nvPr/>
        </p:nvSpPr>
        <p:spPr>
          <a:xfrm>
            <a:off x="2419707" y="1851541"/>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eadex Pro" pitchFamily="34" charset="0"/>
                <a:ea typeface="Readex Pro" pitchFamily="34" charset="-122"/>
                <a:cs typeface="Readex Pro" pitchFamily="34" charset="-120"/>
              </a:rPr>
              <a:t>500K+</a:t>
            </a:r>
            <a:endParaRPr lang="en-US" sz="2400" dirty="0"/>
          </a:p>
        </p:txBody>
      </p:sp>
      <p:pic>
        <p:nvPicPr>
          <p:cNvPr id="4" name="Image 0" descr="preencoded.png">    </p:cNvPr>
          <p:cNvPicPr>
            <a:picLocks noChangeAspect="1"/>
          </p:cNvPicPr>
          <p:nvPr/>
        </p:nvPicPr>
        <p:blipFill>
          <a:blip r:embed="rId1"/>
          <a:stretch>
            <a:fillRect/>
          </a:stretch>
        </p:blipFill>
        <p:spPr>
          <a:xfrm>
            <a:off x="2253139" y="1080016"/>
            <a:ext cx="1851660" cy="1851660"/>
          </a:xfrm>
          <a:prstGeom prst="rect">
            <a:avLst/>
          </a:prstGeom>
        </p:spPr>
      </p:pic>
      <p:sp>
        <p:nvSpPr>
          <p:cNvPr id="5" name="Text 2"/>
          <p:cNvSpPr/>
          <p:nvPr/>
        </p:nvSpPr>
        <p:spPr>
          <a:xfrm>
            <a:off x="2407444" y="3085862"/>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Hallucination Cost</a:t>
            </a:r>
            <a:endParaRPr lang="en-US" sz="1200" dirty="0"/>
          </a:p>
        </p:txBody>
      </p:sp>
      <p:sp>
        <p:nvSpPr>
          <p:cNvPr id="6" name="Text 3"/>
          <p:cNvSpPr/>
          <p:nvPr/>
        </p:nvSpPr>
        <p:spPr>
          <a:xfrm>
            <a:off x="572095" y="3402092"/>
            <a:ext cx="5213866" cy="197525"/>
          </a:xfrm>
          <a:prstGeom prst="rect">
            <a:avLst/>
          </a:prstGeom>
          <a:noFill/>
          <a:ln/>
        </p:spPr>
        <p:txBody>
          <a:bodyPr wrap="none" lIns="0" tIns="0" rIns="0" bIns="0" rtlCol="0" anchor="t"/>
          <a:lstStyle/>
          <a:p>
            <a:pPr algn="ctr" indent="0" marL="0">
              <a:lnSpc>
                <a:spcPts val="1550"/>
              </a:lnSpc>
              <a:buNone/>
            </a:pPr>
            <a:r>
              <a:rPr lang="en-US" sz="950" dirty="0">
                <a:solidFill>
                  <a:srgbClr val="3C3939"/>
                </a:solidFill>
                <a:latin typeface="Roboto" pitchFamily="34" charset="0"/>
                <a:ea typeface="Roboto" pitchFamily="34" charset="-122"/>
                <a:cs typeface="Roboto" pitchFamily="34" charset="-120"/>
              </a:rPr>
              <a:t>Tokens wasted in diagnostic loops</a:t>
            </a:r>
            <a:endParaRPr lang="en-US" sz="950" dirty="0"/>
          </a:p>
        </p:txBody>
      </p:sp>
      <p:sp>
        <p:nvSpPr>
          <p:cNvPr id="7" name="Text 4"/>
          <p:cNvSpPr/>
          <p:nvPr/>
        </p:nvSpPr>
        <p:spPr>
          <a:xfrm>
            <a:off x="2419707" y="4648795"/>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eadex Pro" pitchFamily="34" charset="0"/>
                <a:ea typeface="Readex Pro" pitchFamily="34" charset="-122"/>
                <a:cs typeface="Readex Pro" pitchFamily="34" charset="-120"/>
              </a:rPr>
              <a:t>~2K</a:t>
            </a:r>
            <a:endParaRPr lang="en-US" sz="2400" dirty="0"/>
          </a:p>
        </p:txBody>
      </p:sp>
      <p:pic>
        <p:nvPicPr>
          <p:cNvPr id="8" name="Image 1" descr="preencoded.png">    </p:cNvPr>
          <p:cNvPicPr>
            <a:picLocks noChangeAspect="1"/>
          </p:cNvPicPr>
          <p:nvPr/>
        </p:nvPicPr>
        <p:blipFill>
          <a:blip r:embed="rId2"/>
          <a:stretch>
            <a:fillRect/>
          </a:stretch>
        </p:blipFill>
        <p:spPr>
          <a:xfrm>
            <a:off x="2253139" y="3877270"/>
            <a:ext cx="1851660" cy="1851660"/>
          </a:xfrm>
          <a:prstGeom prst="rect">
            <a:avLst/>
          </a:prstGeom>
        </p:spPr>
      </p:pic>
      <p:sp>
        <p:nvSpPr>
          <p:cNvPr id="9" name="Text 5"/>
          <p:cNvSpPr/>
          <p:nvPr/>
        </p:nvSpPr>
        <p:spPr>
          <a:xfrm>
            <a:off x="2407444" y="588311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Typical Query</a:t>
            </a:r>
            <a:endParaRPr lang="en-US" sz="1200" dirty="0"/>
          </a:p>
        </p:txBody>
      </p:sp>
      <p:sp>
        <p:nvSpPr>
          <p:cNvPr id="10" name="Text 6"/>
          <p:cNvSpPr/>
          <p:nvPr/>
        </p:nvSpPr>
        <p:spPr>
          <a:xfrm>
            <a:off x="572095" y="6199346"/>
            <a:ext cx="5213866" cy="197525"/>
          </a:xfrm>
          <a:prstGeom prst="rect">
            <a:avLst/>
          </a:prstGeom>
          <a:noFill/>
          <a:ln/>
        </p:spPr>
        <p:txBody>
          <a:bodyPr wrap="none" lIns="0" tIns="0" rIns="0" bIns="0" rtlCol="0" anchor="t"/>
          <a:lstStyle/>
          <a:p>
            <a:pPr algn="ctr" indent="0" marL="0">
              <a:lnSpc>
                <a:spcPts val="1550"/>
              </a:lnSpc>
              <a:buNone/>
            </a:pPr>
            <a:r>
              <a:rPr lang="en-US" sz="950" dirty="0">
                <a:solidFill>
                  <a:srgbClr val="3C3939"/>
                </a:solidFill>
                <a:latin typeface="Roboto" pitchFamily="34" charset="0"/>
                <a:ea typeface="Roboto" pitchFamily="34" charset="-122"/>
                <a:cs typeface="Roboto" pitchFamily="34" charset="-120"/>
              </a:rPr>
              <a:t>Average tokens per conversation turn</a:t>
            </a:r>
            <a:endParaRPr lang="en-US" sz="950" dirty="0"/>
          </a:p>
        </p:txBody>
      </p:sp>
      <p:sp>
        <p:nvSpPr>
          <p:cNvPr id="11" name="Text 7"/>
          <p:cNvSpPr/>
          <p:nvPr/>
        </p:nvSpPr>
        <p:spPr>
          <a:xfrm>
            <a:off x="6094571" y="1033701"/>
            <a:ext cx="1745099" cy="192881"/>
          </a:xfrm>
          <a:prstGeom prst="rect">
            <a:avLst/>
          </a:prstGeom>
          <a:noFill/>
          <a:ln/>
        </p:spPr>
        <p:txBody>
          <a:bodyPr wrap="none" lIns="0" tIns="0" rIns="0" bIns="0" rtlCol="0" anchor="t"/>
          <a:lstStyle/>
          <a:p>
            <a:pPr algn="l" indent="0" marL="0">
              <a:lnSpc>
                <a:spcPts val="1500"/>
              </a:lnSpc>
              <a:buNone/>
            </a:pPr>
            <a:r>
              <a:rPr lang="en-US" sz="1200" dirty="0">
                <a:solidFill>
                  <a:srgbClr val="1B1B27"/>
                </a:solidFill>
                <a:latin typeface="Readex Pro" pitchFamily="34" charset="0"/>
                <a:ea typeface="Readex Pro" pitchFamily="34" charset="-122"/>
                <a:cs typeface="Readex Pro" pitchFamily="34" charset="-120"/>
              </a:rPr>
              <a:t>Optimization Strategies</a:t>
            </a:r>
            <a:endParaRPr lang="en-US" sz="1200" dirty="0"/>
          </a:p>
        </p:txBody>
      </p:sp>
      <p:sp>
        <p:nvSpPr>
          <p:cNvPr id="12" name="Text 8"/>
          <p:cNvSpPr/>
          <p:nvPr/>
        </p:nvSpPr>
        <p:spPr>
          <a:xfrm>
            <a:off x="6094571" y="1349931"/>
            <a:ext cx="7971234"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History truncation: Limit conversation context to recent N messages, reducing token cost for long conversations at expense of deep context. Smarter: semantic summarization of older messages, preserving key information while compressing token count.</a:t>
            </a:r>
            <a:endParaRPr lang="en-US" sz="950" dirty="0"/>
          </a:p>
        </p:txBody>
      </p:sp>
      <p:sp>
        <p:nvSpPr>
          <p:cNvPr id="13" name="Text 9"/>
          <p:cNvSpPr/>
          <p:nvPr/>
        </p:nvSpPr>
        <p:spPr>
          <a:xfrm>
            <a:off x="6094571" y="1856065"/>
            <a:ext cx="7971234"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Streaming vs. batch: Streaming increases user-perceived responsiveness but doesn't reduce token count. Cost savings come from aborting generation early when response becomes irrelevant—user reads beginning of response, realizes it's off-track, cancels before completion.</a:t>
            </a:r>
            <a:endParaRPr lang="en-US" sz="950" dirty="0"/>
          </a:p>
        </p:txBody>
      </p:sp>
      <p:sp>
        <p:nvSpPr>
          <p:cNvPr id="14" name="Text 10"/>
          <p:cNvSpPr/>
          <p:nvPr/>
        </p:nvSpPr>
        <p:spPr>
          <a:xfrm>
            <a:off x="572095" y="6674525"/>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Token economics significantly impacts application cost at scale. The hallucination episode wasted 500K+ tokens on zero-value diagnostics—at typical API pricing ($0.001-0.01 per 1K tokens), that's $0.50-5.00 of computational waste for a single debugging session. Scale this across many developers or user sessions, and token waste becomes a significant line item. This argues for optimization strategies that reduce token consumption without degrading user experience.</a:t>
            </a:r>
            <a:endParaRPr lang="en-US" sz="950" dirty="0"/>
          </a:p>
        </p:txBody>
      </p:sp>
      <p:sp>
        <p:nvSpPr>
          <p:cNvPr id="15" name="Text 11"/>
          <p:cNvSpPr/>
          <p:nvPr/>
        </p:nvSpPr>
        <p:spPr>
          <a:xfrm>
            <a:off x="572095" y="7208401"/>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History truncation represents the simplest optimization: after conversation reaches N messages, drop the oldest messages from history when making new queries. This caps per-query token cost, preventing unlimited growth as conversations extend. The tradeoff: the model loses context from truncated messages, potentially missing important earlier context when answering later queries. Finding the right N balances cost (lower is cheaper) against quality (higher preserves more context). Empirical testing can identify the "knee of the curve"—the point where additional context provides diminishing quality improvement.</a:t>
            </a:r>
            <a:endParaRPr lang="en-US" sz="950" dirty="0"/>
          </a:p>
        </p:txBody>
      </p:sp>
      <p:sp>
        <p:nvSpPr>
          <p:cNvPr id="16" name="Text 12"/>
          <p:cNvSpPr/>
          <p:nvPr/>
        </p:nvSpPr>
        <p:spPr>
          <a:xfrm>
            <a:off x="572095" y="7939802"/>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Semantic summarization offers a more sophisticated approach: use the model itself to summarize older messages, replacing verbose exchanges with compact summaries that preserve key information. A 10-message exchange might compress to a 2-message summary, reducing token count by 80% while maintaining semantic continuity. The cost: summary generation itself consumes tokens, and information is inevitably lost in compression. The technique works best for long conversations where summary cost is amortized across many subsequent queries benefiting from the reduced context.</a:t>
            </a:r>
            <a:endParaRPr lang="en-US" sz="9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46152" y="560070"/>
            <a:ext cx="6126718" cy="576977"/>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User Privacy: Data Handling</a:t>
            </a:r>
            <a:endParaRPr lang="en-US" sz="3600" dirty="0"/>
          </a:p>
        </p:txBody>
      </p:sp>
      <p:sp>
        <p:nvSpPr>
          <p:cNvPr id="3" name="Shape 1"/>
          <p:cNvSpPr/>
          <p:nvPr/>
        </p:nvSpPr>
        <p:spPr>
          <a:xfrm>
            <a:off x="646152" y="1506260"/>
            <a:ext cx="4322921" cy="1995488"/>
          </a:xfrm>
          <a:prstGeom prst="roundRect">
            <a:avLst>
              <a:gd name="adj" fmla="val 3886"/>
            </a:avLst>
          </a:prstGeom>
          <a:solidFill>
            <a:srgbClr val="FFFFFF">
              <a:alpha val="95000"/>
            </a:srgbClr>
          </a:solidFill>
          <a:ln w="22860">
            <a:solidFill>
              <a:srgbClr val="C7C7D0"/>
            </a:solidFill>
            <a:prstDash val="solid"/>
          </a:ln>
        </p:spPr>
      </p:sp>
      <p:sp>
        <p:nvSpPr>
          <p:cNvPr id="4" name="Text 2"/>
          <p:cNvSpPr/>
          <p:nvPr/>
        </p:nvSpPr>
        <p:spPr>
          <a:xfrm>
            <a:off x="853559" y="1713667"/>
            <a:ext cx="2307908"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Conversation Data</a:t>
            </a:r>
            <a:endParaRPr lang="en-US" sz="1800" dirty="0"/>
          </a:p>
        </p:txBody>
      </p:sp>
      <p:sp>
        <p:nvSpPr>
          <p:cNvPr id="5" name="Text 3"/>
          <p:cNvSpPr/>
          <p:nvPr/>
        </p:nvSpPr>
        <p:spPr>
          <a:xfrm>
            <a:off x="853559" y="2112764"/>
            <a:ext cx="3908107"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Currently ephemeral, cleared on browser close. No server-side storage means no persistent conversation tracking, but also no cross-session continuity.</a:t>
            </a:r>
            <a:endParaRPr lang="en-US" sz="1450" dirty="0"/>
          </a:p>
        </p:txBody>
      </p:sp>
      <p:sp>
        <p:nvSpPr>
          <p:cNvPr id="6" name="Shape 4"/>
          <p:cNvSpPr/>
          <p:nvPr/>
        </p:nvSpPr>
        <p:spPr>
          <a:xfrm>
            <a:off x="5153620" y="1506260"/>
            <a:ext cx="4323040" cy="1995488"/>
          </a:xfrm>
          <a:prstGeom prst="roundRect">
            <a:avLst>
              <a:gd name="adj" fmla="val 3886"/>
            </a:avLst>
          </a:prstGeom>
          <a:solidFill>
            <a:srgbClr val="FFFFFF">
              <a:alpha val="95000"/>
            </a:srgbClr>
          </a:solidFill>
          <a:ln w="22860">
            <a:solidFill>
              <a:srgbClr val="C7C7D0"/>
            </a:solidFill>
            <a:prstDash val="solid"/>
          </a:ln>
        </p:spPr>
      </p:sp>
      <p:sp>
        <p:nvSpPr>
          <p:cNvPr id="7" name="Text 5"/>
          <p:cNvSpPr/>
          <p:nvPr/>
        </p:nvSpPr>
        <p:spPr>
          <a:xfrm>
            <a:off x="5361027" y="1713667"/>
            <a:ext cx="2307908"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Geolocation</a:t>
            </a:r>
            <a:endParaRPr lang="en-US" sz="1800" dirty="0"/>
          </a:p>
        </p:txBody>
      </p:sp>
      <p:sp>
        <p:nvSpPr>
          <p:cNvPr id="8" name="Text 6"/>
          <p:cNvSpPr/>
          <p:nvPr/>
        </p:nvSpPr>
        <p:spPr>
          <a:xfrm>
            <a:off x="5361027" y="2112764"/>
            <a:ext cx="3908227"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Requested with explicit permission, sent to Google's APIs when available. Users can deny permission to prevent location sharing, with gracefully degraded functionality.</a:t>
            </a:r>
            <a:endParaRPr lang="en-US" sz="1450" dirty="0"/>
          </a:p>
        </p:txBody>
      </p:sp>
      <p:sp>
        <p:nvSpPr>
          <p:cNvPr id="9" name="Shape 7"/>
          <p:cNvSpPr/>
          <p:nvPr/>
        </p:nvSpPr>
        <p:spPr>
          <a:xfrm>
            <a:off x="9661208" y="1506260"/>
            <a:ext cx="4323040" cy="1995488"/>
          </a:xfrm>
          <a:prstGeom prst="roundRect">
            <a:avLst>
              <a:gd name="adj" fmla="val 3886"/>
            </a:avLst>
          </a:prstGeom>
          <a:solidFill>
            <a:srgbClr val="FFFFFF">
              <a:alpha val="95000"/>
            </a:srgbClr>
          </a:solidFill>
          <a:ln w="22860">
            <a:solidFill>
              <a:srgbClr val="C7C7D0"/>
            </a:solidFill>
            <a:prstDash val="solid"/>
          </a:ln>
        </p:spPr>
      </p:sp>
      <p:sp>
        <p:nvSpPr>
          <p:cNvPr id="10" name="Text 8"/>
          <p:cNvSpPr/>
          <p:nvPr/>
        </p:nvSpPr>
        <p:spPr>
          <a:xfrm>
            <a:off x="9868614" y="1713667"/>
            <a:ext cx="2307908"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Query Content</a:t>
            </a:r>
            <a:endParaRPr lang="en-US" sz="1800" dirty="0"/>
          </a:p>
        </p:txBody>
      </p:sp>
      <p:sp>
        <p:nvSpPr>
          <p:cNvPr id="11" name="Text 9"/>
          <p:cNvSpPr/>
          <p:nvPr/>
        </p:nvSpPr>
        <p:spPr>
          <a:xfrm>
            <a:off x="9868614" y="2112764"/>
            <a:ext cx="3908227"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All queries sent to Google's Gemini API, subject to Google's data handling policies. Users should be informed that queries aren't private from the API provider.</a:t>
            </a:r>
            <a:endParaRPr lang="en-US" sz="1450" dirty="0"/>
          </a:p>
        </p:txBody>
      </p:sp>
      <p:sp>
        <p:nvSpPr>
          <p:cNvPr id="12" name="Text 10"/>
          <p:cNvSpPr/>
          <p:nvPr/>
        </p:nvSpPr>
        <p:spPr>
          <a:xfrm>
            <a:off x="646152" y="3709392"/>
            <a:ext cx="13338096" cy="886182"/>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Privacy considerations become critical when handling user conversations, particularly in contexts where sensitive information might be discussed. The current architecture provides minimal privacy guarantees: conversations exist only in browser memory and local API calls, not persisted to any database. This ephemeral approach prevents long-term tracking but also means conversations are lost on browser close—a tradeoff between privacy and convenience.</a:t>
            </a:r>
            <a:endParaRPr lang="en-US" sz="1450" dirty="0"/>
          </a:p>
        </p:txBody>
      </p:sp>
      <p:sp>
        <p:nvSpPr>
          <p:cNvPr id="13" name="Text 11"/>
          <p:cNvSpPr/>
          <p:nvPr/>
        </p:nvSpPr>
        <p:spPr>
          <a:xfrm>
            <a:off x="646152" y="4803219"/>
            <a:ext cx="13338096"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geolocation integration requires explicit user consent via browser permission prompts, following web platform standards for sensitive data access. Users retain control: denying permission prevents location sharing without breaking core functionality. However, once permission is granted, location coordinates are sent to Google's APIs, becoming subject to Google's data handling policies. Transparent communication about this data flow builds user trust: "Enabling location provides spatially-relevant responses but shares your coordinates with Google."</a:t>
            </a:r>
            <a:endParaRPr lang="en-US" sz="1450" dirty="0"/>
          </a:p>
        </p:txBody>
      </p:sp>
      <p:sp>
        <p:nvSpPr>
          <p:cNvPr id="14" name="Text 12"/>
          <p:cNvSpPr/>
          <p:nvPr/>
        </p:nvSpPr>
        <p:spPr>
          <a:xfrm>
            <a:off x="646152" y="6192441"/>
            <a:ext cx="13338096" cy="1476970"/>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Query content privacy proves most sensitive: all user inputs and AI responses flow through Google's infrastructure. For many use cases, this is acceptable—casual information queries, creative writing assistance, general knowledge questions. However, for sensitive contexts (legal advice, medical questions, confidential business information), users should be warned that queries aren't private from the API provider. Future architectures might add opt-in encryption: encrypt queries client-side before sending, decrypt responses after receiving, but this significantly complicates implementation and may conflict with certain AI features (like grounding, which requires the provider to search for query-relevant information).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4845" y="557570"/>
            <a:ext cx="8665131" cy="593646"/>
          </a:xfrm>
          <a:prstGeom prst="rect">
            <a:avLst/>
          </a:prstGeom>
          <a:noFill/>
          <a:ln/>
        </p:spPr>
        <p:txBody>
          <a:bodyPr wrap="none" lIns="0" tIns="0" rIns="0" bIns="0" rtlCol="0" anchor="t"/>
          <a:lstStyle/>
          <a:p>
            <a:pPr algn="l" indent="0" marL="0">
              <a:lnSpc>
                <a:spcPts val="4650"/>
              </a:lnSpc>
              <a:buNone/>
            </a:pPr>
            <a:r>
              <a:rPr lang="en-US" sz="3700" dirty="0">
                <a:solidFill>
                  <a:srgbClr val="1B1B27"/>
                </a:solidFill>
                <a:latin typeface="Readex Pro" pitchFamily="34" charset="0"/>
                <a:ea typeface="Readex Pro" pitchFamily="34" charset="-122"/>
                <a:cs typeface="Readex Pro" pitchFamily="34" charset="-120"/>
              </a:rPr>
              <a:t>Loop 2: Mutation and Upstream Blame</a:t>
            </a:r>
            <a:endParaRPr lang="en-US" sz="3700" dirty="0"/>
          </a:p>
        </p:txBody>
      </p:sp>
      <p:pic>
        <p:nvPicPr>
          <p:cNvPr id="3" name="Image 0" descr="preencoded.png">    </p:cNvPr>
          <p:cNvPicPr>
            <a:picLocks noChangeAspect="1"/>
          </p:cNvPicPr>
          <p:nvPr/>
        </p:nvPicPr>
        <p:blipFill>
          <a:blip r:embed="rId1"/>
          <a:stretch>
            <a:fillRect/>
          </a:stretch>
        </p:blipFill>
        <p:spPr>
          <a:xfrm>
            <a:off x="664845" y="1531025"/>
            <a:ext cx="4433530" cy="759738"/>
          </a:xfrm>
          <a:prstGeom prst="rect">
            <a:avLst/>
          </a:prstGeom>
        </p:spPr>
      </p:pic>
      <p:sp>
        <p:nvSpPr>
          <p:cNvPr id="4" name="Text 1"/>
          <p:cNvSpPr/>
          <p:nvPr/>
        </p:nvSpPr>
        <p:spPr>
          <a:xfrm>
            <a:off x="854750" y="2480667"/>
            <a:ext cx="2374463" cy="296704"/>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eadex Pro" pitchFamily="34" charset="0"/>
                <a:ea typeface="Readex Pro" pitchFamily="34" charset="-122"/>
                <a:cs typeface="Readex Pro" pitchFamily="34" charset="-120"/>
              </a:rPr>
              <a:t>Initial Diagnosis</a:t>
            </a:r>
            <a:endParaRPr lang="en-US" sz="1850" dirty="0"/>
          </a:p>
        </p:txBody>
      </p:sp>
      <p:sp>
        <p:nvSpPr>
          <p:cNvPr id="5" name="Text 2"/>
          <p:cNvSpPr/>
          <p:nvPr/>
        </p:nvSpPr>
        <p:spPr>
          <a:xfrm>
            <a:off x="854750" y="2891314"/>
            <a:ext cx="4053721" cy="607695"/>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Model shifts focus to "duplicate LinguisticEngine" imports across modal files</a:t>
            </a:r>
            <a:endParaRPr lang="en-US" sz="1450" dirty="0"/>
          </a:p>
        </p:txBody>
      </p:sp>
      <p:pic>
        <p:nvPicPr>
          <p:cNvPr id="6" name="Image 1" descr="preencoded.png">    </p:cNvPr>
          <p:cNvPicPr>
            <a:picLocks noChangeAspect="1"/>
          </p:cNvPicPr>
          <p:nvPr/>
        </p:nvPicPr>
        <p:blipFill>
          <a:blip r:embed="rId2"/>
          <a:stretch>
            <a:fillRect/>
          </a:stretch>
        </p:blipFill>
        <p:spPr>
          <a:xfrm>
            <a:off x="5098375" y="1531025"/>
            <a:ext cx="4433530" cy="759738"/>
          </a:xfrm>
          <a:prstGeom prst="rect">
            <a:avLst/>
          </a:prstGeom>
        </p:spPr>
      </p:pic>
      <p:sp>
        <p:nvSpPr>
          <p:cNvPr id="7" name="Text 3"/>
          <p:cNvSpPr/>
          <p:nvPr/>
        </p:nvSpPr>
        <p:spPr>
          <a:xfrm>
            <a:off x="5288280" y="2480667"/>
            <a:ext cx="2374463" cy="296704"/>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eadex Pro" pitchFamily="34" charset="0"/>
                <a:ea typeface="Readex Pro" pitchFamily="34" charset="-122"/>
                <a:cs typeface="Readex Pro" pitchFamily="34" charset="-120"/>
              </a:rPr>
              <a:t>Blame Escalation</a:t>
            </a:r>
            <a:endParaRPr lang="en-US" sz="1850" dirty="0"/>
          </a:p>
        </p:txBody>
      </p:sp>
      <p:sp>
        <p:nvSpPr>
          <p:cNvPr id="8" name="Text 4"/>
          <p:cNvSpPr/>
          <p:nvPr/>
        </p:nvSpPr>
        <p:spPr>
          <a:xfrm>
            <a:off x="5288280" y="2891314"/>
            <a:ext cx="4053721" cy="607695"/>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Claims root engine file must be problematic, suggests removing "empty root file"</a:t>
            </a:r>
            <a:endParaRPr lang="en-US" sz="1450" dirty="0"/>
          </a:p>
        </p:txBody>
      </p:sp>
      <p:pic>
        <p:nvPicPr>
          <p:cNvPr id="9" name="Image 2" descr="preencoded.png">    </p:cNvPr>
          <p:cNvPicPr>
            <a:picLocks noChangeAspect="1"/>
          </p:cNvPicPr>
          <p:nvPr/>
        </p:nvPicPr>
        <p:blipFill>
          <a:blip r:embed="rId3"/>
          <a:stretch>
            <a:fillRect/>
          </a:stretch>
        </p:blipFill>
        <p:spPr>
          <a:xfrm>
            <a:off x="9531906" y="1531025"/>
            <a:ext cx="4433530" cy="759738"/>
          </a:xfrm>
          <a:prstGeom prst="rect">
            <a:avLst/>
          </a:prstGeom>
        </p:spPr>
      </p:pic>
      <p:sp>
        <p:nvSpPr>
          <p:cNvPr id="10" name="Text 5"/>
          <p:cNvSpPr/>
          <p:nvPr/>
        </p:nvSpPr>
        <p:spPr>
          <a:xfrm>
            <a:off x="9721810" y="2480667"/>
            <a:ext cx="2374463" cy="296704"/>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eadex Pro" pitchFamily="34" charset="0"/>
                <a:ea typeface="Readex Pro" pitchFamily="34" charset="-122"/>
                <a:cs typeface="Readex Pro" pitchFamily="34" charset="-120"/>
              </a:rPr>
              <a:t>Reality Check</a:t>
            </a:r>
            <a:endParaRPr lang="en-US" sz="1850" dirty="0"/>
          </a:p>
        </p:txBody>
      </p:sp>
      <p:sp>
        <p:nvSpPr>
          <p:cNvPr id="11" name="Text 6"/>
          <p:cNvSpPr/>
          <p:nvPr/>
        </p:nvSpPr>
        <p:spPr>
          <a:xfrm>
            <a:off x="9721810" y="2891314"/>
            <a:ext cx="4053721" cy="607695"/>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Single clean import of LinguisticEngine, no duplication, no root file issues</a:t>
            </a:r>
            <a:endParaRPr lang="en-US" sz="1450" dirty="0"/>
          </a:p>
        </p:txBody>
      </p:sp>
      <p:sp>
        <p:nvSpPr>
          <p:cNvPr id="12" name="Text 7"/>
          <p:cNvSpPr/>
          <p:nvPr/>
        </p:nvSpPr>
        <p:spPr>
          <a:xfrm>
            <a:off x="664845" y="3902512"/>
            <a:ext cx="13300710" cy="1215390"/>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second loop demonstrated what forensic analysis reveals as "diagnostic mutation"—when the initial false premise fails to gain traction, the model pivots to a related but equally phantom issue. Here, the focus shifted from empty files to duplicate imports, with the model constructing a narrative about multiple conflicting LinguisticEngine definitions causing module resolution failures. The sophistication of this mutation is noteworthy: it represents a plausible category of error (duplicate imports are a common JavaScript/TypeScript problem), but applied to a codebase where no such duplication existed.</a:t>
            </a:r>
            <a:endParaRPr lang="en-US" sz="1450" dirty="0"/>
          </a:p>
        </p:txBody>
      </p:sp>
      <p:sp>
        <p:nvSpPr>
          <p:cNvPr id="13" name="Text 8"/>
          <p:cNvSpPr/>
          <p:nvPr/>
        </p:nvSpPr>
        <p:spPr>
          <a:xfrm>
            <a:off x="664845" y="5331500"/>
            <a:ext cx="13300710" cy="1215390"/>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What emerged in this loop was the "upstream blame" pattern—the model's tendency to escalate diagnostic scope when initial fixes prove invalid. Unable to locate the phantom comma error, the model constructed a hierarchical narrative: if the modals are fine, perhaps the engine they import is broken. This represents a form of rationalization common in human debugging but dangerous when applied by an AI assistant: constructing increasingly elaborate theories to avoid confronting the null hypothesis (that no error exists in the claimed location).</a:t>
            </a:r>
            <a:endParaRPr lang="en-US" sz="1450" dirty="0"/>
          </a:p>
        </p:txBody>
      </p:sp>
      <p:sp>
        <p:nvSpPr>
          <p:cNvPr id="14" name="Text 9"/>
          <p:cNvSpPr/>
          <p:nvPr/>
        </p:nvSpPr>
        <p:spPr>
          <a:xfrm>
            <a:off x="664845" y="6760488"/>
            <a:ext cx="13300710" cy="911543"/>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token expenditure in this loop reached approximately 150,000 tokens over 87 seconds of generation time. The model produced detailed refactoring suggestions, including code snippets for "consolidating" the non-duplicated imports and restructuring the non-problematic module hierarchy. Each suggestion, while technically valid TypeScript code, addressed a problem that existed only in the model's constructed narrative, not in the actual system.</a:t>
            </a:r>
            <a:endParaRPr lang="en-US" sz="14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646509" y="710089"/>
            <a:ext cx="8686919" cy="577215"/>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Internationalization: Language Support</a:t>
            </a:r>
            <a:endParaRPr lang="en-US" sz="36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6509" y="1656755"/>
            <a:ext cx="461843" cy="461843"/>
          </a:xfrm>
          <a:prstGeom prst="rect">
            <a:avLst/>
          </a:prstGeom>
        </p:spPr>
      </p:pic>
      <p:sp>
        <p:nvSpPr>
          <p:cNvPr id="4" name="Text 1"/>
          <p:cNvSpPr/>
          <p:nvPr/>
        </p:nvSpPr>
        <p:spPr>
          <a:xfrm>
            <a:off x="1339215" y="1766411"/>
            <a:ext cx="230933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Model Multilingual</a:t>
            </a:r>
            <a:endParaRPr lang="en-US" sz="1800" dirty="0"/>
          </a:p>
        </p:txBody>
      </p:sp>
      <p:sp>
        <p:nvSpPr>
          <p:cNvPr id="5" name="Text 2"/>
          <p:cNvSpPr/>
          <p:nvPr/>
        </p:nvSpPr>
        <p:spPr>
          <a:xfrm>
            <a:off x="1339215" y="2165985"/>
            <a:ext cx="3599140" cy="886897"/>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Gemini 1.5 Flash supports 100+ languages natively, responding in the query language automatically without configuration</a:t>
            </a:r>
            <a:endParaRPr lang="en-US" sz="14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9218" y="1656755"/>
            <a:ext cx="461843" cy="461843"/>
          </a:xfrm>
          <a:prstGeom prst="rect">
            <a:avLst/>
          </a:prstGeom>
        </p:spPr>
      </p:pic>
      <p:sp>
        <p:nvSpPr>
          <p:cNvPr id="7" name="Text 3"/>
          <p:cNvSpPr/>
          <p:nvPr/>
        </p:nvSpPr>
        <p:spPr>
          <a:xfrm>
            <a:off x="5861923" y="1766411"/>
            <a:ext cx="230933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UI English Only</a:t>
            </a:r>
            <a:endParaRPr lang="en-US" sz="1800" dirty="0"/>
          </a:p>
        </p:txBody>
      </p:sp>
      <p:sp>
        <p:nvSpPr>
          <p:cNvPr id="8" name="Text 4"/>
          <p:cNvSpPr/>
          <p:nvPr/>
        </p:nvSpPr>
        <p:spPr>
          <a:xfrm>
            <a:off x="5861923" y="2165985"/>
            <a:ext cx="3599140" cy="886897"/>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Interface labels, buttons, placeholders currently hardcoded in English, requiring localization for non-English users</a:t>
            </a:r>
            <a:endParaRPr lang="en-US" sz="14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1926" y="1656755"/>
            <a:ext cx="461843" cy="461843"/>
          </a:xfrm>
          <a:prstGeom prst="rect">
            <a:avLst/>
          </a:prstGeom>
        </p:spPr>
      </p:pic>
      <p:sp>
        <p:nvSpPr>
          <p:cNvPr id="10" name="Text 5"/>
          <p:cNvSpPr/>
          <p:nvPr/>
        </p:nvSpPr>
        <p:spPr>
          <a:xfrm>
            <a:off x="10384631" y="1766411"/>
            <a:ext cx="2309336" cy="288727"/>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Future i18n</a:t>
            </a:r>
            <a:endParaRPr lang="en-US" sz="1800" dirty="0"/>
          </a:p>
        </p:txBody>
      </p:sp>
      <p:sp>
        <p:nvSpPr>
          <p:cNvPr id="11" name="Text 6"/>
          <p:cNvSpPr/>
          <p:nvPr/>
        </p:nvSpPr>
        <p:spPr>
          <a:xfrm>
            <a:off x="10384631" y="2165985"/>
            <a:ext cx="3599259"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React-i18next or similar library could provide translation management, message formatting, plural handling for full internationalization</a:t>
            </a:r>
            <a:endParaRPr lang="en-US" sz="1450" dirty="0"/>
          </a:p>
        </p:txBody>
      </p:sp>
      <p:sp>
        <p:nvSpPr>
          <p:cNvPr id="12" name="Text 7"/>
          <p:cNvSpPr/>
          <p:nvPr/>
        </p:nvSpPr>
        <p:spPr>
          <a:xfrm>
            <a:off x="646509" y="3556278"/>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internationalization situation demonstrates a common pattern: the AI model supports broad language diversity, but the interface around it remains monolingual. Users can query in Spanish, receive Spanish responses, and conduct entire conversations in non-English languages—the model handles this transparently. However, the interface chrome (buttons labeled "SEND", placeholders reading "Ask about the architecture...") remains English, creating friction for non-English speakers.</a:t>
            </a:r>
            <a:endParaRPr lang="en-US" sz="1450" dirty="0"/>
          </a:p>
        </p:txBody>
      </p:sp>
      <p:sp>
        <p:nvSpPr>
          <p:cNvPr id="13" name="Text 8"/>
          <p:cNvSpPr/>
          <p:nvPr/>
        </p:nvSpPr>
        <p:spPr>
          <a:xfrm>
            <a:off x="646509" y="4946571"/>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Full internationalization requires systematic translation of all user-facing strings, extracting them from components into translatable message catalogs. The react-i18next library provides standard tooling for this: define messages in JSON files per language, reference messages by key in components, switch languages dynamically based on user preference or browser language setting. The initial overhead is significant—extract and translate all strings—but maintenance becomes straightforward: add new strings to message catalogs, translations update separately from component logic.</a:t>
            </a:r>
            <a:endParaRPr lang="en-US" sz="1450" dirty="0"/>
          </a:p>
        </p:txBody>
      </p:sp>
      <p:sp>
        <p:nvSpPr>
          <p:cNvPr id="14" name="Text 9"/>
          <p:cNvSpPr/>
          <p:nvPr/>
        </p:nvSpPr>
        <p:spPr>
          <a:xfrm>
            <a:off x="646509" y="6336863"/>
            <a:ext cx="13337381" cy="118252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Beyond string translation, true internationalization considers cultural conventions: date formatting (MM/DD/YYYY vs. DD/MM/YYYY), number formatting (1,000.00 vs. 1.000,00), text direction (LTR vs. RTL for Arabic/Hebrew), color associations (white = purity in Western contexts, death in some Eastern contexts). The Tailwind utilities and flexbox layouts handle RTL reasonably well with direction: rtl on the root element, but careful testing across target locales remains essential. The goal: users in any supported locale should feel the interface was designed specifically for them, not translated mechanically from English.</a:t>
            </a:r>
            <a:endParaRPr lang="en-US" sz="14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601623" y="472678"/>
            <a:ext cx="8807053" cy="537210"/>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eadex Pro" pitchFamily="34" charset="0"/>
                <a:ea typeface="Readex Pro" pitchFamily="34" charset="-122"/>
                <a:cs typeface="Readex Pro" pitchFamily="34" charset="-120"/>
              </a:rPr>
              <a:t>Modal Design Philosophy: Layered Context</a:t>
            </a:r>
            <a:endParaRPr lang="en-US" sz="3350" dirty="0"/>
          </a:p>
        </p:txBody>
      </p:sp>
      <p:sp>
        <p:nvSpPr>
          <p:cNvPr id="3" name="Text 1"/>
          <p:cNvSpPr/>
          <p:nvPr/>
        </p:nvSpPr>
        <p:spPr>
          <a:xfrm>
            <a:off x="601623" y="1439466"/>
            <a:ext cx="2148959" cy="268605"/>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Surface Layer</a:t>
            </a:r>
            <a:endParaRPr lang="en-US" sz="1650" dirty="0"/>
          </a:p>
        </p:txBody>
      </p:sp>
      <p:sp>
        <p:nvSpPr>
          <p:cNvPr id="4" name="Text 2"/>
          <p:cNvSpPr/>
          <p:nvPr/>
        </p:nvSpPr>
        <p:spPr>
          <a:xfrm>
            <a:off x="601623" y="1879878"/>
            <a:ext cx="6503908"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conversational interface provides immediate interaction—ask questions, receive answers, explore grounding sources. This layer serves casual users and quick queries, requiring no theoretical knowledge.</a:t>
            </a:r>
            <a:endParaRPr lang="en-US" sz="1350" dirty="0"/>
          </a:p>
        </p:txBody>
      </p:sp>
      <p:sp>
        <p:nvSpPr>
          <p:cNvPr id="5" name="Text 3"/>
          <p:cNvSpPr/>
          <p:nvPr/>
        </p:nvSpPr>
        <p:spPr>
          <a:xfrm>
            <a:off x="7532489" y="1439466"/>
            <a:ext cx="2148959" cy="268605"/>
          </a:xfrm>
          <a:prstGeom prst="rect">
            <a:avLst/>
          </a:prstGeom>
          <a:noFill/>
          <a:ln/>
        </p:spPr>
        <p:txBody>
          <a:bodyPr wrap="none" lIns="0" tIns="0" rIns="0" bIns="0" rtlCol="0" anchor="t"/>
          <a:lstStyle/>
          <a:p>
            <a:pPr algn="l" indent="0" marL="0">
              <a:lnSpc>
                <a:spcPts val="2100"/>
              </a:lnSpc>
              <a:buNone/>
            </a:pPr>
            <a:r>
              <a:rPr lang="en-US" sz="1650" dirty="0">
                <a:solidFill>
                  <a:srgbClr val="1B1B27"/>
                </a:solidFill>
                <a:latin typeface="Readex Pro" pitchFamily="34" charset="0"/>
                <a:ea typeface="Readex Pro" pitchFamily="34" charset="-122"/>
                <a:cs typeface="Readex Pro" pitchFamily="34" charset="-120"/>
              </a:rPr>
              <a:t>Deep Layers</a:t>
            </a:r>
            <a:endParaRPr lang="en-US" sz="1650" dirty="0"/>
          </a:p>
        </p:txBody>
      </p:sp>
      <p:sp>
        <p:nvSpPr>
          <p:cNvPr id="6" name="Text 4"/>
          <p:cNvSpPr/>
          <p:nvPr/>
        </p:nvSpPr>
        <p:spPr>
          <a:xfrm>
            <a:off x="7532489" y="1879878"/>
            <a:ext cx="6503908"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modal trio reveals architectural depth—structural coherence auditing, unified field mapping, 12-dimensional blueprint exploration. These layers serve technical users and philosophical inquiry, requiring engagement with complex concepts.</a:t>
            </a:r>
            <a:endParaRPr lang="en-US" sz="1350" dirty="0"/>
          </a:p>
        </p:txBody>
      </p:sp>
      <p:sp>
        <p:nvSpPr>
          <p:cNvPr id="7" name="Text 5"/>
          <p:cNvSpPr/>
          <p:nvPr/>
        </p:nvSpPr>
        <p:spPr>
          <a:xfrm>
            <a:off x="601623" y="3053001"/>
            <a:ext cx="13427154" cy="825103"/>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modal architecture embodies a "progressive disclosure" philosophy: casual users never need to open modals to use the interface effectively, but curious users can dive arbitrarily deep into system architecture. This layering prevents overwhelming new users with complexity while rewarding exploration for those seeking deeper understanding. The modals aren't documentation in traditional sense—they're conceptual explorations, philosophical frameworks, architectural meditations.</a:t>
            </a:r>
            <a:endParaRPr lang="en-US" sz="1350" dirty="0"/>
          </a:p>
        </p:txBody>
      </p:sp>
      <p:sp>
        <p:nvSpPr>
          <p:cNvPr id="8" name="Text 6"/>
          <p:cNvSpPr/>
          <p:nvPr/>
        </p:nvSpPr>
        <p:spPr>
          <a:xfrm>
            <a:off x="601623" y="4071461"/>
            <a:ext cx="13427154" cy="110013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StructuralCoherenceModal focuses on diagnostic meta-analysis: how does the system maintain conversational coherence? What constitutes "lawful recursion" versus "slipknot entropy" in dialogue flow? The cyan color coding (matching primary interface accents) signals this modal as the "debugging lens"—a way to examine the system's operational patterns. The diagrams within use ASCII art intentionally, creating visual bridges between computational structures and textual representations, emphasizing the system's treatment of text as fundamental architectural material.</a:t>
            </a:r>
            <a:endParaRPr lang="en-US" sz="1350" dirty="0"/>
          </a:p>
        </p:txBody>
      </p:sp>
      <p:sp>
        <p:nvSpPr>
          <p:cNvPr id="9" name="Text 7"/>
          <p:cNvSpPr/>
          <p:nvPr/>
        </p:nvSpPr>
        <p:spPr>
          <a:xfrm>
            <a:off x="601623" y="5364956"/>
            <a:ext cx="13427154" cy="110013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UnifiedFieldModal explores theoretical substrate: the grapheme-particle equivalence framework treating written language elements as fundamental units. This modal doesn't explain how the chat works technically; rather, it situates the technical implementation within broader philosophical questions about language, computation, and meaning generation. The prismatic theme reflects conceptual bridging—this modal lives at the intersection of multiple disciplines (linguistics, computer science, philosophy), refusing to reduce to any single interpretive lens.</a:t>
            </a:r>
            <a:endParaRPr lang="en-US" sz="1350" dirty="0"/>
          </a:p>
        </p:txBody>
      </p:sp>
      <p:sp>
        <p:nvSpPr>
          <p:cNvPr id="10" name="Text 8"/>
          <p:cNvSpPr/>
          <p:nvPr/>
        </p:nvSpPr>
        <p:spPr>
          <a:xfrm>
            <a:off x="601623" y="6658451"/>
            <a:ext cx="13427154" cy="110013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UnifieldimensionsModal presents the most ambitious architecture: 12 interrelated dimensional layers from ASCII strata through semantic cycles to meaning generation. This modal transforms the chat interface from a simple tool into a window onto layered ontology—each conversation operates simultaneously across all 12 dimensions, with surface text representing only the most immediately visible layer. Opening this modal doesn't explain features; it invites philosophical contemplation about the nature of the system itself.</a:t>
            </a:r>
            <a:endParaRPr lang="en-US" sz="13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636508" y="627936"/>
            <a:ext cx="8285678" cy="568285"/>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eadex Pro" pitchFamily="34" charset="0"/>
                <a:ea typeface="Readex Pro" pitchFamily="34" charset="-122"/>
                <a:cs typeface="Readex Pro" pitchFamily="34" charset="-120"/>
              </a:rPr>
              <a:t>Design System: Cyberpunk Aesthetics</a:t>
            </a:r>
            <a:endParaRPr lang="en-US" sz="3550" dirty="0"/>
          </a:p>
        </p:txBody>
      </p:sp>
      <p:sp>
        <p:nvSpPr>
          <p:cNvPr id="3" name="Shape 1"/>
          <p:cNvSpPr/>
          <p:nvPr/>
        </p:nvSpPr>
        <p:spPr>
          <a:xfrm>
            <a:off x="636508" y="1559957"/>
            <a:ext cx="4331256" cy="1936075"/>
          </a:xfrm>
          <a:prstGeom prst="roundRect">
            <a:avLst>
              <a:gd name="adj" fmla="val 3946"/>
            </a:avLst>
          </a:prstGeom>
          <a:solidFill>
            <a:srgbClr val="E1E1EA"/>
          </a:solidFill>
          <a:ln w="7620">
            <a:solidFill>
              <a:srgbClr val="C7C7D0"/>
            </a:solidFill>
            <a:prstDash val="solid"/>
          </a:ln>
        </p:spPr>
      </p:sp>
      <p:sp>
        <p:nvSpPr>
          <p:cNvPr id="4" name="Text 2"/>
          <p:cNvSpPr/>
          <p:nvPr/>
        </p:nvSpPr>
        <p:spPr>
          <a:xfrm>
            <a:off x="825937" y="1749385"/>
            <a:ext cx="2273498" cy="284202"/>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Color Palette</a:t>
            </a:r>
            <a:endParaRPr lang="en-US" sz="1750" dirty="0"/>
          </a:p>
        </p:txBody>
      </p:sp>
      <p:sp>
        <p:nvSpPr>
          <p:cNvPr id="5" name="Text 3"/>
          <p:cNvSpPr/>
          <p:nvPr/>
        </p:nvSpPr>
        <p:spPr>
          <a:xfrm>
            <a:off x="825937" y="2142649"/>
            <a:ext cx="3952399" cy="1163955"/>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Cyan (#00FFFF) primary accent, lime (#00FF00) secondary highlight, deep blacks (#1B1B27) backgrounds, creating high-contrast neon-on-dark aesthetic</a:t>
            </a:r>
            <a:endParaRPr lang="en-US" sz="1400" dirty="0"/>
          </a:p>
        </p:txBody>
      </p:sp>
      <p:sp>
        <p:nvSpPr>
          <p:cNvPr id="6" name="Shape 4"/>
          <p:cNvSpPr/>
          <p:nvPr/>
        </p:nvSpPr>
        <p:spPr>
          <a:xfrm>
            <a:off x="5149572" y="1559957"/>
            <a:ext cx="4331256" cy="1936075"/>
          </a:xfrm>
          <a:prstGeom prst="roundRect">
            <a:avLst>
              <a:gd name="adj" fmla="val 3946"/>
            </a:avLst>
          </a:prstGeom>
          <a:solidFill>
            <a:srgbClr val="E1E1EA"/>
          </a:solidFill>
          <a:ln w="7620">
            <a:solidFill>
              <a:srgbClr val="C7C7D0"/>
            </a:solidFill>
            <a:prstDash val="solid"/>
          </a:ln>
        </p:spPr>
      </p:sp>
      <p:sp>
        <p:nvSpPr>
          <p:cNvPr id="7" name="Text 5"/>
          <p:cNvSpPr/>
          <p:nvPr/>
        </p:nvSpPr>
        <p:spPr>
          <a:xfrm>
            <a:off x="5339001" y="1749385"/>
            <a:ext cx="2273498" cy="284202"/>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Typography</a:t>
            </a:r>
            <a:endParaRPr lang="en-US" sz="1750" dirty="0"/>
          </a:p>
        </p:txBody>
      </p:sp>
      <p:sp>
        <p:nvSpPr>
          <p:cNvPr id="8" name="Text 6"/>
          <p:cNvSpPr/>
          <p:nvPr/>
        </p:nvSpPr>
        <p:spPr>
          <a:xfrm>
            <a:off x="5339001" y="2142649"/>
            <a:ext cx="3952399" cy="872966"/>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Orbitron font for headings (geometric, futuristic), monospace for code, creating technological sophistication without sacrificing readability</a:t>
            </a:r>
            <a:endParaRPr lang="en-US" sz="1400" dirty="0"/>
          </a:p>
        </p:txBody>
      </p:sp>
      <p:sp>
        <p:nvSpPr>
          <p:cNvPr id="9" name="Shape 7"/>
          <p:cNvSpPr/>
          <p:nvPr/>
        </p:nvSpPr>
        <p:spPr>
          <a:xfrm>
            <a:off x="9662636" y="1559957"/>
            <a:ext cx="4331256" cy="1936075"/>
          </a:xfrm>
          <a:prstGeom prst="roundRect">
            <a:avLst>
              <a:gd name="adj" fmla="val 3946"/>
            </a:avLst>
          </a:prstGeom>
          <a:solidFill>
            <a:srgbClr val="E1E1EA"/>
          </a:solidFill>
          <a:ln w="7620">
            <a:solidFill>
              <a:srgbClr val="C7C7D0"/>
            </a:solidFill>
            <a:prstDash val="solid"/>
          </a:ln>
        </p:spPr>
      </p:sp>
      <p:sp>
        <p:nvSpPr>
          <p:cNvPr id="10" name="Text 8"/>
          <p:cNvSpPr/>
          <p:nvPr/>
        </p:nvSpPr>
        <p:spPr>
          <a:xfrm>
            <a:off x="9852065" y="1749385"/>
            <a:ext cx="2273498" cy="284202"/>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eadex Pro" pitchFamily="34" charset="0"/>
                <a:ea typeface="Readex Pro" pitchFamily="34" charset="-122"/>
                <a:cs typeface="Readex Pro" pitchFamily="34" charset="-120"/>
              </a:rPr>
              <a:t>Effects</a:t>
            </a:r>
            <a:endParaRPr lang="en-US" sz="1750" dirty="0"/>
          </a:p>
        </p:txBody>
      </p:sp>
      <p:sp>
        <p:nvSpPr>
          <p:cNvPr id="11" name="Text 9"/>
          <p:cNvSpPr/>
          <p:nvPr/>
        </p:nvSpPr>
        <p:spPr>
          <a:xfrm>
            <a:off x="9852065" y="2142649"/>
            <a:ext cx="3952399" cy="1163955"/>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Glassmorphism via backdrop-blur, glow effects on hover (box-shadow with cyan), subtle animations (300ms transitions), building tactile digital environment</a:t>
            </a:r>
            <a:endParaRPr lang="en-US" sz="1400" dirty="0"/>
          </a:p>
        </p:txBody>
      </p:sp>
      <p:sp>
        <p:nvSpPr>
          <p:cNvPr id="12" name="Text 10"/>
          <p:cNvSpPr/>
          <p:nvPr/>
        </p:nvSpPr>
        <p:spPr>
          <a:xfrm>
            <a:off x="636508" y="3700582"/>
            <a:ext cx="13357384" cy="872966"/>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design system establishes a coherent cyberpunk aesthetic: neon accents on dark backgrounds, technological geometry, glowing interactive elements. This aesthetic isn't arbitrary—it reinforces the system's conceptual positioning as advanced AI architecture, something from the near future made tangible today. The cyan/lime color pairing creates visual hierarchy (cyan primary, lime accent) while maintaining thematic consistency (both colors from the neon spectrum).</a:t>
            </a:r>
            <a:endParaRPr lang="en-US" sz="1400" dirty="0"/>
          </a:p>
        </p:txBody>
      </p:sp>
      <p:sp>
        <p:nvSpPr>
          <p:cNvPr id="13" name="Text 11"/>
          <p:cNvSpPr/>
          <p:nvPr/>
        </p:nvSpPr>
        <p:spPr>
          <a:xfrm>
            <a:off x="636508" y="4778097"/>
            <a:ext cx="13357384" cy="1163955"/>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Orbitron typeface for headings contributes significantly to the aesthetic impact. Geometric sans-serif with circular letterforms and consistent stroke width create a "designed by engineers" feel—precise, systematic, technological. However, Orbitron's limited character set and slightly reduced readability make it inappropriate for body text, where the implementation correctly falls back to system sans-serif fonts (optimized for reading comfort across platforms). This strategic typography usage—distinctive headings, readable body—balances aesthetic impact with functional usability.</a:t>
            </a:r>
            <a:endParaRPr lang="en-US" sz="1400" dirty="0"/>
          </a:p>
        </p:txBody>
      </p:sp>
      <p:sp>
        <p:nvSpPr>
          <p:cNvPr id="14" name="Text 12"/>
          <p:cNvSpPr/>
          <p:nvPr/>
        </p:nvSpPr>
        <p:spPr>
          <a:xfrm>
            <a:off x="636508" y="6146602"/>
            <a:ext cx="13357384" cy="1454944"/>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The glassmorphism effect (semi-transparent backgrounds with backdrop blur) creates visual depth and spatial sophistication. Interface panels appear to float above the background, connected through blur effect that reveals underlying content while maintaining focus on foreground elements. This technique requires modern CSS support but degrades gracefully: older browsers see solid-color panels without blur, maintaining full functionality with reduced visual sophistication. The glow effects on hover (achieved via box-shadow with cyan color and blur) provide tactile feedback, making interactive elements feel energized—hovering charges them with neon glow, clicking discharges into action.</a:t>
            </a:r>
            <a:endParaRPr 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643533" y="539353"/>
            <a:ext cx="8994577" cy="574596"/>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Responsive Design: Viewport Adaptation</a:t>
            </a:r>
            <a:endParaRPr lang="en-US" sz="3600" dirty="0"/>
          </a:p>
        </p:txBody>
      </p:sp>
      <p:sp>
        <p:nvSpPr>
          <p:cNvPr id="3" name="Shape 1"/>
          <p:cNvSpPr/>
          <p:nvPr/>
        </p:nvSpPr>
        <p:spPr>
          <a:xfrm>
            <a:off x="643533" y="2805232"/>
            <a:ext cx="13343334" cy="22860"/>
          </a:xfrm>
          <a:prstGeom prst="roundRect">
            <a:avLst>
              <a:gd name="adj" fmla="val 337824"/>
            </a:avLst>
          </a:prstGeom>
          <a:solidFill>
            <a:srgbClr val="C7C7D0"/>
          </a:solidFill>
          <a:ln/>
        </p:spPr>
      </p:sp>
      <p:sp>
        <p:nvSpPr>
          <p:cNvPr id="4" name="Shape 2"/>
          <p:cNvSpPr/>
          <p:nvPr/>
        </p:nvSpPr>
        <p:spPr>
          <a:xfrm>
            <a:off x="3910489" y="2253615"/>
            <a:ext cx="22860" cy="551617"/>
          </a:xfrm>
          <a:prstGeom prst="roundRect">
            <a:avLst>
              <a:gd name="adj" fmla="val 337824"/>
            </a:avLst>
          </a:prstGeom>
          <a:solidFill>
            <a:srgbClr val="C7C7D0"/>
          </a:solidFill>
          <a:ln/>
        </p:spPr>
      </p:sp>
      <p:sp>
        <p:nvSpPr>
          <p:cNvPr id="5" name="Shape 3"/>
          <p:cNvSpPr/>
          <p:nvPr/>
        </p:nvSpPr>
        <p:spPr>
          <a:xfrm>
            <a:off x="3715107" y="2598420"/>
            <a:ext cx="413623" cy="413623"/>
          </a:xfrm>
          <a:prstGeom prst="roundRect">
            <a:avLst>
              <a:gd name="adj" fmla="val 18671"/>
            </a:avLst>
          </a:prstGeom>
          <a:solidFill>
            <a:srgbClr val="E1E1EA"/>
          </a:solidFill>
          <a:ln w="7620">
            <a:solidFill>
              <a:srgbClr val="C7C7D0"/>
            </a:solidFill>
            <a:prstDash val="solid"/>
          </a:ln>
        </p:spPr>
      </p:sp>
      <p:sp>
        <p:nvSpPr>
          <p:cNvPr id="6" name="Text 4"/>
          <p:cNvSpPr/>
          <p:nvPr/>
        </p:nvSpPr>
        <p:spPr>
          <a:xfrm>
            <a:off x="3784044" y="2632889"/>
            <a:ext cx="275749" cy="344686"/>
          </a:xfrm>
          <a:prstGeom prst="rect">
            <a:avLst/>
          </a:prstGeom>
          <a:noFill/>
          <a:ln/>
        </p:spPr>
        <p:txBody>
          <a:bodyPr wrap="none" lIns="0" tIns="0" rIns="0" bIns="0" rtlCol="0" anchor="t"/>
          <a:lstStyle/>
          <a:p>
            <a:pPr algn="ctr" indent="0" marL="0">
              <a:lnSpc>
                <a:spcPts val="2150"/>
              </a:lnSpc>
              <a:buNone/>
            </a:pPr>
            <a:r>
              <a:rPr lang="en-US" sz="2150" dirty="0">
                <a:solidFill>
                  <a:srgbClr val="3C3939"/>
                </a:solidFill>
                <a:latin typeface="Readex Pro" pitchFamily="34" charset="0"/>
                <a:ea typeface="Readex Pro" pitchFamily="34" charset="-122"/>
                <a:cs typeface="Readex Pro" pitchFamily="34" charset="-120"/>
              </a:rPr>
              <a:t>1</a:t>
            </a:r>
            <a:endParaRPr lang="en-US" sz="2150" dirty="0"/>
          </a:p>
        </p:txBody>
      </p:sp>
      <p:sp>
        <p:nvSpPr>
          <p:cNvPr id="7" name="Text 5"/>
          <p:cNvSpPr/>
          <p:nvPr/>
        </p:nvSpPr>
        <p:spPr>
          <a:xfrm>
            <a:off x="827365" y="1481614"/>
            <a:ext cx="6189107" cy="588169"/>
          </a:xfrm>
          <a:prstGeom prst="rect">
            <a:avLst/>
          </a:prstGeom>
          <a:noFill/>
          <a:ln/>
        </p:spPr>
        <p:txBody>
          <a:bodyPr wrap="square" lIns="0" tIns="0" rIns="0" bIns="0" rtlCol="0" anchor="t"/>
          <a:lstStyle/>
          <a:p>
            <a:pPr algn="ctr" indent="0" marL="0">
              <a:lnSpc>
                <a:spcPts val="2300"/>
              </a:lnSpc>
              <a:buNone/>
            </a:pPr>
            <a:r>
              <a:rPr lang="en-US" sz="1400" dirty="0">
                <a:solidFill>
                  <a:srgbClr val="3C3939"/>
                </a:solidFill>
                <a:latin typeface="Roboto" pitchFamily="34" charset="0"/>
                <a:ea typeface="Roboto" pitchFamily="34" charset="-122"/>
                <a:cs typeface="Roboto" pitchFamily="34" charset="-120"/>
              </a:rPr>
              <a:t>Mobile (320-640px): Single column, stacked modals, reduced padding, touch-optimized targets</a:t>
            </a:r>
            <a:endParaRPr lang="en-US" sz="1400" dirty="0"/>
          </a:p>
        </p:txBody>
      </p:sp>
      <p:sp>
        <p:nvSpPr>
          <p:cNvPr id="8" name="Shape 6"/>
          <p:cNvSpPr/>
          <p:nvPr/>
        </p:nvSpPr>
        <p:spPr>
          <a:xfrm>
            <a:off x="7303770" y="2805232"/>
            <a:ext cx="22860" cy="551617"/>
          </a:xfrm>
          <a:prstGeom prst="roundRect">
            <a:avLst>
              <a:gd name="adj" fmla="val 337824"/>
            </a:avLst>
          </a:prstGeom>
          <a:solidFill>
            <a:srgbClr val="C7C7D0"/>
          </a:solidFill>
          <a:ln/>
        </p:spPr>
      </p:sp>
      <p:sp>
        <p:nvSpPr>
          <p:cNvPr id="9" name="Shape 7"/>
          <p:cNvSpPr/>
          <p:nvPr/>
        </p:nvSpPr>
        <p:spPr>
          <a:xfrm>
            <a:off x="7108388" y="2598420"/>
            <a:ext cx="413623" cy="413623"/>
          </a:xfrm>
          <a:prstGeom prst="roundRect">
            <a:avLst>
              <a:gd name="adj" fmla="val 18671"/>
            </a:avLst>
          </a:prstGeom>
          <a:solidFill>
            <a:srgbClr val="E1E1EA"/>
          </a:solidFill>
          <a:ln w="7620">
            <a:solidFill>
              <a:srgbClr val="C7C7D0"/>
            </a:solidFill>
            <a:prstDash val="solid"/>
          </a:ln>
        </p:spPr>
      </p:sp>
      <p:sp>
        <p:nvSpPr>
          <p:cNvPr id="10" name="Text 8"/>
          <p:cNvSpPr/>
          <p:nvPr/>
        </p:nvSpPr>
        <p:spPr>
          <a:xfrm>
            <a:off x="7177326" y="2632889"/>
            <a:ext cx="275749" cy="344686"/>
          </a:xfrm>
          <a:prstGeom prst="rect">
            <a:avLst/>
          </a:prstGeom>
          <a:noFill/>
          <a:ln/>
        </p:spPr>
        <p:txBody>
          <a:bodyPr wrap="none" lIns="0" tIns="0" rIns="0" bIns="0" rtlCol="0" anchor="t"/>
          <a:lstStyle/>
          <a:p>
            <a:pPr algn="ctr" indent="0" marL="0">
              <a:lnSpc>
                <a:spcPts val="2150"/>
              </a:lnSpc>
              <a:buNone/>
            </a:pPr>
            <a:r>
              <a:rPr lang="en-US" sz="2150" dirty="0">
                <a:solidFill>
                  <a:srgbClr val="3C3939"/>
                </a:solidFill>
                <a:latin typeface="Readex Pro" pitchFamily="34" charset="0"/>
                <a:ea typeface="Readex Pro" pitchFamily="34" charset="-122"/>
                <a:cs typeface="Readex Pro" pitchFamily="34" charset="-120"/>
              </a:rPr>
              <a:t>2</a:t>
            </a:r>
            <a:endParaRPr lang="en-US" sz="2150" dirty="0"/>
          </a:p>
        </p:txBody>
      </p:sp>
      <p:sp>
        <p:nvSpPr>
          <p:cNvPr id="11" name="Text 9"/>
          <p:cNvSpPr/>
          <p:nvPr/>
        </p:nvSpPr>
        <p:spPr>
          <a:xfrm>
            <a:off x="4220647" y="3540681"/>
            <a:ext cx="6189107" cy="588169"/>
          </a:xfrm>
          <a:prstGeom prst="rect">
            <a:avLst/>
          </a:prstGeom>
          <a:noFill/>
          <a:ln/>
        </p:spPr>
        <p:txBody>
          <a:bodyPr wrap="square" lIns="0" tIns="0" rIns="0" bIns="0" rtlCol="0" anchor="t"/>
          <a:lstStyle/>
          <a:p>
            <a:pPr algn="ctr" indent="0" marL="0">
              <a:lnSpc>
                <a:spcPts val="2300"/>
              </a:lnSpc>
              <a:buNone/>
            </a:pPr>
            <a:r>
              <a:rPr lang="en-US" sz="1400" dirty="0">
                <a:solidFill>
                  <a:srgbClr val="3C3939"/>
                </a:solidFill>
                <a:latin typeface="Roboto" pitchFamily="34" charset="0"/>
                <a:ea typeface="Roboto" pitchFamily="34" charset="-122"/>
                <a:cs typeface="Roboto" pitchFamily="34" charset="-120"/>
              </a:rPr>
              <a:t>Tablet (641-1024px): Comfortable spacing, larger hit targets, modals at 90% viewport width</a:t>
            </a:r>
            <a:endParaRPr lang="en-US" sz="1400" dirty="0"/>
          </a:p>
        </p:txBody>
      </p:sp>
      <p:sp>
        <p:nvSpPr>
          <p:cNvPr id="12" name="Shape 10"/>
          <p:cNvSpPr/>
          <p:nvPr/>
        </p:nvSpPr>
        <p:spPr>
          <a:xfrm>
            <a:off x="10697051" y="2253615"/>
            <a:ext cx="22860" cy="551617"/>
          </a:xfrm>
          <a:prstGeom prst="roundRect">
            <a:avLst>
              <a:gd name="adj" fmla="val 337824"/>
            </a:avLst>
          </a:prstGeom>
          <a:solidFill>
            <a:srgbClr val="C7C7D0"/>
          </a:solidFill>
          <a:ln/>
        </p:spPr>
      </p:sp>
      <p:sp>
        <p:nvSpPr>
          <p:cNvPr id="13" name="Shape 11"/>
          <p:cNvSpPr/>
          <p:nvPr/>
        </p:nvSpPr>
        <p:spPr>
          <a:xfrm>
            <a:off x="10501670" y="2598420"/>
            <a:ext cx="413623" cy="413623"/>
          </a:xfrm>
          <a:prstGeom prst="roundRect">
            <a:avLst>
              <a:gd name="adj" fmla="val 18671"/>
            </a:avLst>
          </a:prstGeom>
          <a:solidFill>
            <a:srgbClr val="E1E1EA"/>
          </a:solidFill>
          <a:ln w="7620">
            <a:solidFill>
              <a:srgbClr val="C7C7D0"/>
            </a:solidFill>
            <a:prstDash val="solid"/>
          </a:ln>
        </p:spPr>
      </p:sp>
      <p:sp>
        <p:nvSpPr>
          <p:cNvPr id="14" name="Text 12"/>
          <p:cNvSpPr/>
          <p:nvPr/>
        </p:nvSpPr>
        <p:spPr>
          <a:xfrm>
            <a:off x="10570607" y="2632889"/>
            <a:ext cx="275749" cy="344686"/>
          </a:xfrm>
          <a:prstGeom prst="rect">
            <a:avLst/>
          </a:prstGeom>
          <a:noFill/>
          <a:ln/>
        </p:spPr>
        <p:txBody>
          <a:bodyPr wrap="none" lIns="0" tIns="0" rIns="0" bIns="0" rtlCol="0" anchor="t"/>
          <a:lstStyle/>
          <a:p>
            <a:pPr algn="ctr" indent="0" marL="0">
              <a:lnSpc>
                <a:spcPts val="2150"/>
              </a:lnSpc>
              <a:buNone/>
            </a:pPr>
            <a:r>
              <a:rPr lang="en-US" sz="2150" dirty="0">
                <a:solidFill>
                  <a:srgbClr val="3C3939"/>
                </a:solidFill>
                <a:latin typeface="Readex Pro" pitchFamily="34" charset="0"/>
                <a:ea typeface="Readex Pro" pitchFamily="34" charset="-122"/>
                <a:cs typeface="Readex Pro" pitchFamily="34" charset="-120"/>
              </a:rPr>
              <a:t>3</a:t>
            </a:r>
            <a:endParaRPr lang="en-US" sz="2150" dirty="0"/>
          </a:p>
        </p:txBody>
      </p:sp>
      <p:sp>
        <p:nvSpPr>
          <p:cNvPr id="15" name="Text 13"/>
          <p:cNvSpPr/>
          <p:nvPr/>
        </p:nvSpPr>
        <p:spPr>
          <a:xfrm>
            <a:off x="7613928" y="1481614"/>
            <a:ext cx="6189107" cy="588169"/>
          </a:xfrm>
          <a:prstGeom prst="rect">
            <a:avLst/>
          </a:prstGeom>
          <a:noFill/>
          <a:ln/>
        </p:spPr>
        <p:txBody>
          <a:bodyPr wrap="square" lIns="0" tIns="0" rIns="0" bIns="0" rtlCol="0" anchor="t"/>
          <a:lstStyle/>
          <a:p>
            <a:pPr algn="ctr" indent="0" marL="0">
              <a:lnSpc>
                <a:spcPts val="2300"/>
              </a:lnSpc>
              <a:buNone/>
            </a:pPr>
            <a:r>
              <a:rPr lang="en-US" sz="1400" dirty="0">
                <a:solidFill>
                  <a:srgbClr val="3C3939"/>
                </a:solidFill>
                <a:latin typeface="Roboto" pitchFamily="34" charset="0"/>
                <a:ea typeface="Roboto" pitchFamily="34" charset="-122"/>
                <a:cs typeface="Roboto" pitchFamily="34" charset="-120"/>
              </a:rPr>
              <a:t>Desktop (1025+px): Full layout, hover states, modals at 80% width with max-width constraints</a:t>
            </a:r>
            <a:endParaRPr lang="en-US" sz="1400" dirty="0"/>
          </a:p>
        </p:txBody>
      </p:sp>
      <p:sp>
        <p:nvSpPr>
          <p:cNvPr id="16" name="Text 14"/>
          <p:cNvSpPr/>
          <p:nvPr/>
        </p:nvSpPr>
        <p:spPr>
          <a:xfrm>
            <a:off x="643533" y="4335661"/>
            <a:ext cx="13343334" cy="882253"/>
          </a:xfrm>
          <a:prstGeom prst="rect">
            <a:avLst/>
          </a:prstGeom>
          <a:noFill/>
          <a:ln/>
        </p:spPr>
        <p:txBody>
          <a:bodyPr wrap="square" lIns="0" tIns="0" rIns="0" bIns="0" rtlCol="0" anchor="t"/>
          <a:lstStyle/>
          <a:p>
            <a:pPr algn="l" indent="0" marL="0">
              <a:lnSpc>
                <a:spcPts val="2300"/>
              </a:lnSpc>
              <a:buNone/>
            </a:pPr>
            <a:r>
              <a:rPr lang="en-US" sz="1400" dirty="0">
                <a:solidFill>
                  <a:srgbClr val="3C3939"/>
                </a:solidFill>
                <a:latin typeface="Roboto" pitchFamily="34" charset="0"/>
                <a:ea typeface="Roboto" pitchFamily="34" charset="-122"/>
                <a:cs typeface="Roboto" pitchFamily="34" charset="-120"/>
              </a:rPr>
              <a:t>The responsive architecture adapts the interface across viewport sizes, from mobile phones to large desktop displays. Tailwind's responsive utility classes enable this adaptation without manual media queries: sm: prefix applies at 640px+, md: at 768px+, lg: at 1024px+. This mobile-first approach defines base styles for smallest screens, progressively enhancing for larger viewports—ensuring the interface remains functional even on devices with minimal screen real estate.</a:t>
            </a:r>
            <a:endParaRPr lang="en-US" sz="1400" dirty="0"/>
          </a:p>
        </p:txBody>
      </p:sp>
      <p:sp>
        <p:nvSpPr>
          <p:cNvPr id="17" name="Text 15"/>
          <p:cNvSpPr/>
          <p:nvPr/>
        </p:nvSpPr>
        <p:spPr>
          <a:xfrm>
            <a:off x="643533" y="5424726"/>
            <a:ext cx="13343334" cy="882253"/>
          </a:xfrm>
          <a:prstGeom prst="rect">
            <a:avLst/>
          </a:prstGeom>
          <a:noFill/>
          <a:ln/>
        </p:spPr>
        <p:txBody>
          <a:bodyPr wrap="square" lIns="0" tIns="0" rIns="0" bIns="0" rtlCol="0" anchor="t"/>
          <a:lstStyle/>
          <a:p>
            <a:pPr algn="l" indent="0" marL="0">
              <a:lnSpc>
                <a:spcPts val="2300"/>
              </a:lnSpc>
              <a:buNone/>
            </a:pPr>
            <a:r>
              <a:rPr lang="en-US" sz="1400" dirty="0">
                <a:solidFill>
                  <a:srgbClr val="3C3939"/>
                </a:solidFill>
                <a:latin typeface="Roboto" pitchFamily="34" charset="0"/>
                <a:ea typeface="Roboto" pitchFamily="34" charset="-122"/>
                <a:cs typeface="Roboto" pitchFamily="34" charset="-120"/>
              </a:rPr>
              <a:t>The message bubble sizing demonstrates responsive thinking: max-w-[85%] constrains message width to 85% of container width, preventing messages from spanning the entire viewport on wide screens (which would create uncomfortable reading line lengths) while allowing sufficient width on narrow screens. The percentage approach provides fluid scaling—messages shrink and grow with viewport size rather than hitting hard breakpoints that might feel abrupt.</a:t>
            </a:r>
            <a:endParaRPr lang="en-US" sz="1400" dirty="0"/>
          </a:p>
        </p:txBody>
      </p:sp>
      <p:sp>
        <p:nvSpPr>
          <p:cNvPr id="18" name="Text 16"/>
          <p:cNvSpPr/>
          <p:nvPr/>
        </p:nvSpPr>
        <p:spPr>
          <a:xfrm>
            <a:off x="643533" y="6513790"/>
            <a:ext cx="13343334" cy="1176337"/>
          </a:xfrm>
          <a:prstGeom prst="rect">
            <a:avLst/>
          </a:prstGeom>
          <a:noFill/>
          <a:ln/>
        </p:spPr>
        <p:txBody>
          <a:bodyPr wrap="square" lIns="0" tIns="0" rIns="0" bIns="0" rtlCol="0" anchor="t"/>
          <a:lstStyle/>
          <a:p>
            <a:pPr algn="l" indent="0" marL="0">
              <a:lnSpc>
                <a:spcPts val="2300"/>
              </a:lnSpc>
              <a:buNone/>
            </a:pPr>
            <a:r>
              <a:rPr lang="en-US" sz="1400" dirty="0">
                <a:solidFill>
                  <a:srgbClr val="3C3939"/>
                </a:solidFill>
                <a:latin typeface="Roboto" pitchFamily="34" charset="0"/>
                <a:ea typeface="Roboto" pitchFamily="34" charset="-122"/>
                <a:cs typeface="Roboto" pitchFamily="34" charset="-120"/>
              </a:rPr>
              <a:t>Touch optimization becomes critical on mobile: button and link targets need sufficient size for accurate finger activation (minimum 44x44px per iOS Human Interface Guidelines). The implementation achieves this through generous padding on buttons (px-4 py-2 translates to 16px horizontal, 8px vertical) plus text size, reaching recommended touch target dimensions. The input field similarly receives appropriate sizing, with text-sm reducing font slightly on desktop (where precision mouse input enables comfortable interaction with smaller elements) while maintaining readable size on mobile.</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72095" y="664607"/>
            <a:ext cx="7567255" cy="478393"/>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eadex Pro" pitchFamily="34" charset="0"/>
                <a:ea typeface="Readex Pro" pitchFamily="34" charset="-122"/>
                <a:cs typeface="Readex Pro" pitchFamily="34" charset="-120"/>
              </a:rPr>
              <a:t>Animation Philosophy: Purposeful Motion</a:t>
            </a:r>
            <a:endParaRPr lang="en-US" sz="3000" dirty="0"/>
          </a:p>
        </p:txBody>
      </p:sp>
      <p:sp>
        <p:nvSpPr>
          <p:cNvPr id="3" name="Text 1"/>
          <p:cNvSpPr/>
          <p:nvPr/>
        </p:nvSpPr>
        <p:spPr>
          <a:xfrm>
            <a:off x="572095" y="1525786"/>
            <a:ext cx="1914049" cy="239316"/>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Readex Pro" pitchFamily="34" charset="0"/>
                <a:ea typeface="Readex Pro" pitchFamily="34" charset="-122"/>
                <a:cs typeface="Readex Pro" pitchFamily="34" charset="-120"/>
              </a:rPr>
              <a:t>Transition Principles</a:t>
            </a:r>
            <a:endParaRPr lang="en-US" sz="1500" dirty="0"/>
          </a:p>
        </p:txBody>
      </p:sp>
      <p:sp>
        <p:nvSpPr>
          <p:cNvPr id="4" name="Text 2"/>
          <p:cNvSpPr/>
          <p:nvPr/>
        </p:nvSpPr>
        <p:spPr>
          <a:xfrm>
            <a:off x="572095" y="1918216"/>
            <a:ext cx="7942183" cy="979646"/>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Every animation serves purpose: hover transitions provide interaction feedback, loading indicators communicate processing state, message appearance creates conversational flow. Motion isn't decoration—it's information transmission through the time dimension. The 300ms transition duration balances perceptibility (users see the change happening) with efficiency (transitions complete quickly enough not to impede interaction flow).</a:t>
            </a:r>
            <a:endParaRPr lang="en-US" sz="1200" dirty="0"/>
          </a:p>
        </p:txBody>
      </p:sp>
      <p:sp>
        <p:nvSpPr>
          <p:cNvPr id="5" name="Text 3"/>
          <p:cNvSpPr/>
          <p:nvPr/>
        </p:nvSpPr>
        <p:spPr>
          <a:xfrm>
            <a:off x="8895517" y="1621393"/>
            <a:ext cx="5170289" cy="505301"/>
          </a:xfrm>
          <a:prstGeom prst="rect">
            <a:avLst/>
          </a:prstGeom>
          <a:noFill/>
          <a:ln/>
        </p:spPr>
        <p:txBody>
          <a:bodyPr wrap="none" lIns="0" tIns="0" rIns="0" bIns="0" rtlCol="0" anchor="t"/>
          <a:lstStyle/>
          <a:p>
            <a:pPr algn="ctr" indent="0" marL="0">
              <a:lnSpc>
                <a:spcPts val="3950"/>
              </a:lnSpc>
              <a:buNone/>
            </a:pPr>
            <a:r>
              <a:rPr lang="en-US" sz="3950" dirty="0">
                <a:solidFill>
                  <a:srgbClr val="3C3939"/>
                </a:solidFill>
                <a:latin typeface="Readex Pro" pitchFamily="34" charset="0"/>
                <a:ea typeface="Readex Pro" pitchFamily="34" charset="-122"/>
                <a:cs typeface="Readex Pro" pitchFamily="34" charset="-120"/>
              </a:rPr>
              <a:t>300</a:t>
            </a:r>
            <a:endParaRPr lang="en-US" sz="3950" dirty="0"/>
          </a:p>
        </p:txBody>
      </p:sp>
      <p:sp>
        <p:nvSpPr>
          <p:cNvPr id="6" name="Text 4"/>
          <p:cNvSpPr/>
          <p:nvPr/>
        </p:nvSpPr>
        <p:spPr>
          <a:xfrm>
            <a:off x="10523577" y="2318028"/>
            <a:ext cx="1914049" cy="239316"/>
          </a:xfrm>
          <a:prstGeom prst="rect">
            <a:avLst/>
          </a:prstGeom>
          <a:noFill/>
          <a:ln/>
        </p:spPr>
        <p:txBody>
          <a:bodyPr wrap="none" lIns="0" tIns="0" rIns="0" bIns="0" rtlCol="0" anchor="t"/>
          <a:lstStyle/>
          <a:p>
            <a:pPr algn="ctr"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Transition Time</a:t>
            </a:r>
            <a:endParaRPr lang="en-US" sz="1500" dirty="0"/>
          </a:p>
        </p:txBody>
      </p:sp>
      <p:sp>
        <p:nvSpPr>
          <p:cNvPr id="7" name="Text 5"/>
          <p:cNvSpPr/>
          <p:nvPr/>
        </p:nvSpPr>
        <p:spPr>
          <a:xfrm>
            <a:off x="8895517" y="2710458"/>
            <a:ext cx="5170289" cy="244912"/>
          </a:xfrm>
          <a:prstGeom prst="rect">
            <a:avLst/>
          </a:prstGeom>
          <a:noFill/>
          <a:ln/>
        </p:spPr>
        <p:txBody>
          <a:bodyPr wrap="none" lIns="0" tIns="0" rIns="0" bIns="0" rtlCol="0" anchor="t"/>
          <a:lstStyle/>
          <a:p>
            <a:pPr algn="ctr" indent="0" marL="0">
              <a:lnSpc>
                <a:spcPts val="1900"/>
              </a:lnSpc>
              <a:buNone/>
            </a:pPr>
            <a:r>
              <a:rPr lang="en-US" sz="1200" dirty="0">
                <a:solidFill>
                  <a:srgbClr val="3C3939"/>
                </a:solidFill>
                <a:latin typeface="Roboto" pitchFamily="34" charset="0"/>
                <a:ea typeface="Roboto" pitchFamily="34" charset="-122"/>
                <a:cs typeface="Roboto" pitchFamily="34" charset="-120"/>
              </a:rPr>
              <a:t>Milliseconds for state changes</a:t>
            </a:r>
            <a:endParaRPr lang="en-US" sz="1200" dirty="0"/>
          </a:p>
        </p:txBody>
      </p:sp>
      <p:sp>
        <p:nvSpPr>
          <p:cNvPr id="8" name="Text 6"/>
          <p:cNvSpPr/>
          <p:nvPr/>
        </p:nvSpPr>
        <p:spPr>
          <a:xfrm>
            <a:off x="8895517" y="3338155"/>
            <a:ext cx="5170289" cy="505301"/>
          </a:xfrm>
          <a:prstGeom prst="rect">
            <a:avLst/>
          </a:prstGeom>
          <a:noFill/>
          <a:ln/>
        </p:spPr>
        <p:txBody>
          <a:bodyPr wrap="none" lIns="0" tIns="0" rIns="0" bIns="0" rtlCol="0" anchor="t"/>
          <a:lstStyle/>
          <a:p>
            <a:pPr algn="ctr" indent="0" marL="0">
              <a:lnSpc>
                <a:spcPts val="3950"/>
              </a:lnSpc>
              <a:buNone/>
            </a:pPr>
            <a:r>
              <a:rPr lang="en-US" sz="3950" dirty="0">
                <a:solidFill>
                  <a:srgbClr val="3C3939"/>
                </a:solidFill>
                <a:latin typeface="Readex Pro" pitchFamily="34" charset="0"/>
                <a:ea typeface="Readex Pro" pitchFamily="34" charset="-122"/>
                <a:cs typeface="Readex Pro" pitchFamily="34" charset="-120"/>
              </a:rPr>
              <a:t>5</a:t>
            </a:r>
            <a:endParaRPr lang="en-US" sz="3950" dirty="0"/>
          </a:p>
        </p:txBody>
      </p:sp>
      <p:sp>
        <p:nvSpPr>
          <p:cNvPr id="9" name="Text 7"/>
          <p:cNvSpPr/>
          <p:nvPr/>
        </p:nvSpPr>
        <p:spPr>
          <a:xfrm>
            <a:off x="10523577" y="4034790"/>
            <a:ext cx="1914049" cy="239316"/>
          </a:xfrm>
          <a:prstGeom prst="rect">
            <a:avLst/>
          </a:prstGeom>
          <a:noFill/>
          <a:ln/>
        </p:spPr>
        <p:txBody>
          <a:bodyPr wrap="none" lIns="0" tIns="0" rIns="0" bIns="0" rtlCol="0" anchor="t"/>
          <a:lstStyle/>
          <a:p>
            <a:pPr algn="ctr"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Error Fade</a:t>
            </a:r>
            <a:endParaRPr lang="en-US" sz="1500" dirty="0"/>
          </a:p>
        </p:txBody>
      </p:sp>
      <p:sp>
        <p:nvSpPr>
          <p:cNvPr id="10" name="Text 8"/>
          <p:cNvSpPr/>
          <p:nvPr/>
        </p:nvSpPr>
        <p:spPr>
          <a:xfrm>
            <a:off x="8895517" y="4427220"/>
            <a:ext cx="5170289" cy="244912"/>
          </a:xfrm>
          <a:prstGeom prst="rect">
            <a:avLst/>
          </a:prstGeom>
          <a:noFill/>
          <a:ln/>
        </p:spPr>
        <p:txBody>
          <a:bodyPr wrap="none" lIns="0" tIns="0" rIns="0" bIns="0" rtlCol="0" anchor="t"/>
          <a:lstStyle/>
          <a:p>
            <a:pPr algn="ctr" indent="0" marL="0">
              <a:lnSpc>
                <a:spcPts val="1900"/>
              </a:lnSpc>
              <a:buNone/>
            </a:pPr>
            <a:r>
              <a:rPr lang="en-US" sz="1200" dirty="0">
                <a:solidFill>
                  <a:srgbClr val="3C3939"/>
                </a:solidFill>
                <a:latin typeface="Roboto" pitchFamily="34" charset="0"/>
                <a:ea typeface="Roboto" pitchFamily="34" charset="-122"/>
                <a:cs typeface="Roboto" pitchFamily="34" charset="-120"/>
              </a:rPr>
              <a:t>Seconds before auto-dismiss</a:t>
            </a:r>
            <a:endParaRPr lang="en-US" sz="1200" dirty="0"/>
          </a:p>
        </p:txBody>
      </p:sp>
      <p:sp>
        <p:nvSpPr>
          <p:cNvPr id="11" name="Text 9"/>
          <p:cNvSpPr/>
          <p:nvPr/>
        </p:nvSpPr>
        <p:spPr>
          <a:xfrm>
            <a:off x="572095" y="5016460"/>
            <a:ext cx="13486209"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animation philosophy follows Material Design principles adapted for cyberpunk aesthetic: motion should feel energetic and responsive rather than smooth and polished. The cyan-to-lime color transitions on link hover happen instantly with the color change itself taking 300ms—this creates a sense of electrical charge rather than organic flow, reinforcing the technological theme. The ease-out timing function (fast start, slow finish) makes transitions feel responsive to user action—the interface reacts immediately, then settles into final state.</a:t>
            </a:r>
            <a:endParaRPr lang="en-US" sz="1200" dirty="0"/>
          </a:p>
        </p:txBody>
      </p:sp>
      <p:sp>
        <p:nvSpPr>
          <p:cNvPr id="12" name="Text 10"/>
          <p:cNvSpPr/>
          <p:nvPr/>
        </p:nvSpPr>
        <p:spPr>
          <a:xfrm>
            <a:off x="572095" y="5923359"/>
            <a:ext cx="13486209"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loading indicator animation (three dots with staggered delays) demonstrates purposeful motion: the wave effect communicates active processing more effectively than a static "loading..." text. The stagger creates rhythm—dot 1 pulses, then dot 2 (0.2s delay), then dot 3 (0.4s delay), creating a repeating wave that holds attention without being distracting. This micro-animation maintains user engagement during network latency, reducing perceived wait time through visual activity.</a:t>
            </a:r>
            <a:endParaRPr lang="en-US" sz="1200" dirty="0"/>
          </a:p>
        </p:txBody>
      </p:sp>
      <p:sp>
        <p:nvSpPr>
          <p:cNvPr id="13" name="Text 11"/>
          <p:cNvSpPr/>
          <p:nvPr/>
        </p:nvSpPr>
        <p:spPr>
          <a:xfrm>
            <a:off x="572095" y="6830258"/>
            <a:ext cx="13486209"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error fade animation balances visibility with interface cleanliness. Errors appear immediately (no fade-in delay) to communicate issues without lag, remain visible for 5 seconds (sufficient reading time), then fade out over 500ms. The fade uses opacity transition with ease-out timing, creating gentle dismissal rather than abrupt disappearance. This pattern respects user attention: errors important enough to display are important enough to give users time to read, but not so critical they must be manually dismissed—auto-fade reduces interaction cost while maintaining error visibility.</a:t>
            </a:r>
            <a:endParaRPr 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72095" y="424577"/>
            <a:ext cx="7504748" cy="482441"/>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eadex Pro" pitchFamily="34" charset="0"/>
                <a:ea typeface="Readex Pro" pitchFamily="34" charset="-122"/>
                <a:cs typeface="Readex Pro" pitchFamily="34" charset="-120"/>
              </a:rPr>
              <a:t>Future Features: Enhancement Roadmap</a:t>
            </a:r>
            <a:endParaRPr lang="en-US" sz="3000" dirty="0"/>
          </a:p>
        </p:txBody>
      </p:sp>
      <p:sp>
        <p:nvSpPr>
          <p:cNvPr id="3" name="Shape 1"/>
          <p:cNvSpPr/>
          <p:nvPr/>
        </p:nvSpPr>
        <p:spPr>
          <a:xfrm>
            <a:off x="572095" y="1215747"/>
            <a:ext cx="6665952" cy="463153"/>
          </a:xfrm>
          <a:prstGeom prst="roundRect">
            <a:avLst>
              <a:gd name="adj" fmla="val 480103"/>
            </a:avLst>
          </a:prstGeom>
          <a:solidFill>
            <a:srgbClr val="E1E1EA"/>
          </a:solidFill>
          <a:ln w="7620">
            <a:solidFill>
              <a:srgbClr val="C7C7D0"/>
            </a:solidFill>
            <a:prstDash val="solid"/>
          </a:ln>
        </p:spPr>
      </p:sp>
      <p:sp>
        <p:nvSpPr>
          <p:cNvPr id="4" name="Text 2"/>
          <p:cNvSpPr/>
          <p:nvPr/>
        </p:nvSpPr>
        <p:spPr>
          <a:xfrm>
            <a:off x="3789283" y="1302544"/>
            <a:ext cx="231577" cy="289441"/>
          </a:xfrm>
          <a:prstGeom prst="rect">
            <a:avLst/>
          </a:prstGeom>
          <a:noFill/>
          <a:ln/>
        </p:spPr>
        <p:txBody>
          <a:bodyPr wrap="none" lIns="0" tIns="0" rIns="0" bIns="0" rtlCol="0" anchor="t"/>
          <a:lstStyle/>
          <a:p>
            <a:pPr algn="l" indent="0" marL="0">
              <a:lnSpc>
                <a:spcPts val="1800"/>
              </a:lnSpc>
              <a:buNone/>
            </a:pPr>
            <a:r>
              <a:rPr lang="en-US" sz="1800" dirty="0">
                <a:solidFill>
                  <a:srgbClr val="3C3939"/>
                </a:solidFill>
                <a:latin typeface="Readex Pro" pitchFamily="34" charset="0"/>
                <a:ea typeface="Readex Pro" pitchFamily="34" charset="-122"/>
                <a:cs typeface="Readex Pro" pitchFamily="34" charset="-120"/>
              </a:rPr>
              <a:t>1</a:t>
            </a:r>
            <a:endParaRPr lang="en-US" sz="1800" dirty="0"/>
          </a:p>
        </p:txBody>
      </p:sp>
      <p:sp>
        <p:nvSpPr>
          <p:cNvPr id="5" name="Text 3"/>
          <p:cNvSpPr/>
          <p:nvPr/>
        </p:nvSpPr>
        <p:spPr>
          <a:xfrm>
            <a:off x="726400" y="1833205"/>
            <a:ext cx="1930122" cy="24122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Voice Interface</a:t>
            </a:r>
            <a:endParaRPr lang="en-US" sz="1500" dirty="0"/>
          </a:p>
        </p:txBody>
      </p:sp>
      <p:sp>
        <p:nvSpPr>
          <p:cNvPr id="6" name="Text 4"/>
          <p:cNvSpPr/>
          <p:nvPr/>
        </p:nvSpPr>
        <p:spPr>
          <a:xfrm>
            <a:off x="726400" y="2167057"/>
            <a:ext cx="6357342" cy="494109"/>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Browser speech recognition for query input, text-to-speech for response output, enabling hands-free conversations</a:t>
            </a:r>
            <a:endParaRPr lang="en-US" sz="1200" dirty="0"/>
          </a:p>
        </p:txBody>
      </p:sp>
      <p:sp>
        <p:nvSpPr>
          <p:cNvPr id="7" name="Shape 5"/>
          <p:cNvSpPr/>
          <p:nvPr/>
        </p:nvSpPr>
        <p:spPr>
          <a:xfrm>
            <a:off x="7392353" y="1215747"/>
            <a:ext cx="6665952" cy="463153"/>
          </a:xfrm>
          <a:prstGeom prst="roundRect">
            <a:avLst>
              <a:gd name="adj" fmla="val 480103"/>
            </a:avLst>
          </a:prstGeom>
          <a:solidFill>
            <a:srgbClr val="E1E1EA"/>
          </a:solidFill>
          <a:ln w="7620">
            <a:solidFill>
              <a:srgbClr val="C7C7D0"/>
            </a:solidFill>
            <a:prstDash val="solid"/>
          </a:ln>
        </p:spPr>
      </p:sp>
      <p:sp>
        <p:nvSpPr>
          <p:cNvPr id="8" name="Text 6"/>
          <p:cNvSpPr/>
          <p:nvPr/>
        </p:nvSpPr>
        <p:spPr>
          <a:xfrm>
            <a:off x="10609540" y="1302544"/>
            <a:ext cx="231577" cy="289441"/>
          </a:xfrm>
          <a:prstGeom prst="rect">
            <a:avLst/>
          </a:prstGeom>
          <a:noFill/>
          <a:ln/>
        </p:spPr>
        <p:txBody>
          <a:bodyPr wrap="none" lIns="0" tIns="0" rIns="0" bIns="0" rtlCol="0" anchor="t"/>
          <a:lstStyle/>
          <a:p>
            <a:pPr algn="l" indent="0" marL="0">
              <a:lnSpc>
                <a:spcPts val="1800"/>
              </a:lnSpc>
              <a:buNone/>
            </a:pPr>
            <a:r>
              <a:rPr lang="en-US" sz="1800" dirty="0">
                <a:solidFill>
                  <a:srgbClr val="3C3939"/>
                </a:solidFill>
                <a:latin typeface="Readex Pro" pitchFamily="34" charset="0"/>
                <a:ea typeface="Readex Pro" pitchFamily="34" charset="-122"/>
                <a:cs typeface="Readex Pro" pitchFamily="34" charset="-120"/>
              </a:rPr>
              <a:t>2</a:t>
            </a:r>
            <a:endParaRPr lang="en-US" sz="1800" dirty="0"/>
          </a:p>
        </p:txBody>
      </p:sp>
      <p:sp>
        <p:nvSpPr>
          <p:cNvPr id="9" name="Text 7"/>
          <p:cNvSpPr/>
          <p:nvPr/>
        </p:nvSpPr>
        <p:spPr>
          <a:xfrm>
            <a:off x="7546658" y="1833205"/>
            <a:ext cx="1930122" cy="24122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Conversation Export</a:t>
            </a:r>
            <a:endParaRPr lang="en-US" sz="1500" dirty="0"/>
          </a:p>
        </p:txBody>
      </p:sp>
      <p:sp>
        <p:nvSpPr>
          <p:cNvPr id="10" name="Text 8"/>
          <p:cNvSpPr/>
          <p:nvPr/>
        </p:nvSpPr>
        <p:spPr>
          <a:xfrm>
            <a:off x="7546658" y="2167057"/>
            <a:ext cx="6357342" cy="494109"/>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Download conversations as PDF, Markdown, or JSON, enabling archival and sharing of interesting exchanges</a:t>
            </a:r>
            <a:endParaRPr lang="en-US" sz="1200" dirty="0"/>
          </a:p>
        </p:txBody>
      </p:sp>
      <p:sp>
        <p:nvSpPr>
          <p:cNvPr id="11" name="Shape 9"/>
          <p:cNvSpPr/>
          <p:nvPr/>
        </p:nvSpPr>
        <p:spPr>
          <a:xfrm>
            <a:off x="572095" y="2969776"/>
            <a:ext cx="6665952" cy="463153"/>
          </a:xfrm>
          <a:prstGeom prst="roundRect">
            <a:avLst>
              <a:gd name="adj" fmla="val 480103"/>
            </a:avLst>
          </a:prstGeom>
          <a:solidFill>
            <a:srgbClr val="E1E1EA"/>
          </a:solidFill>
          <a:ln w="7620">
            <a:solidFill>
              <a:srgbClr val="C7C7D0"/>
            </a:solidFill>
            <a:prstDash val="solid"/>
          </a:ln>
        </p:spPr>
      </p:sp>
      <p:sp>
        <p:nvSpPr>
          <p:cNvPr id="12" name="Text 10"/>
          <p:cNvSpPr/>
          <p:nvPr/>
        </p:nvSpPr>
        <p:spPr>
          <a:xfrm>
            <a:off x="3789283" y="3056573"/>
            <a:ext cx="231577" cy="289441"/>
          </a:xfrm>
          <a:prstGeom prst="rect">
            <a:avLst/>
          </a:prstGeom>
          <a:noFill/>
          <a:ln/>
        </p:spPr>
        <p:txBody>
          <a:bodyPr wrap="none" lIns="0" tIns="0" rIns="0" bIns="0" rtlCol="0" anchor="t"/>
          <a:lstStyle/>
          <a:p>
            <a:pPr algn="l" indent="0" marL="0">
              <a:lnSpc>
                <a:spcPts val="1800"/>
              </a:lnSpc>
              <a:buNone/>
            </a:pPr>
            <a:r>
              <a:rPr lang="en-US" sz="1800" dirty="0">
                <a:solidFill>
                  <a:srgbClr val="3C3939"/>
                </a:solidFill>
                <a:latin typeface="Readex Pro" pitchFamily="34" charset="0"/>
                <a:ea typeface="Readex Pro" pitchFamily="34" charset="-122"/>
                <a:cs typeface="Readex Pro" pitchFamily="34" charset="-120"/>
              </a:rPr>
              <a:t>3</a:t>
            </a:r>
            <a:endParaRPr lang="en-US" sz="1800" dirty="0"/>
          </a:p>
        </p:txBody>
      </p:sp>
      <p:sp>
        <p:nvSpPr>
          <p:cNvPr id="13" name="Text 11"/>
          <p:cNvSpPr/>
          <p:nvPr/>
        </p:nvSpPr>
        <p:spPr>
          <a:xfrm>
            <a:off x="726400" y="3587234"/>
            <a:ext cx="2289572" cy="24122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Custom System Prompts</a:t>
            </a:r>
            <a:endParaRPr lang="en-US" sz="1500" dirty="0"/>
          </a:p>
        </p:txBody>
      </p:sp>
      <p:sp>
        <p:nvSpPr>
          <p:cNvPr id="14" name="Text 12"/>
          <p:cNvSpPr/>
          <p:nvPr/>
        </p:nvSpPr>
        <p:spPr>
          <a:xfrm>
            <a:off x="726400" y="3921085"/>
            <a:ext cx="6357342" cy="494109"/>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User-configurable system messages to customize AI personality and behavior, creating specialized assistants</a:t>
            </a:r>
            <a:endParaRPr lang="en-US" sz="1200" dirty="0"/>
          </a:p>
        </p:txBody>
      </p:sp>
      <p:sp>
        <p:nvSpPr>
          <p:cNvPr id="15" name="Shape 13"/>
          <p:cNvSpPr/>
          <p:nvPr/>
        </p:nvSpPr>
        <p:spPr>
          <a:xfrm>
            <a:off x="7392353" y="2969776"/>
            <a:ext cx="6665952" cy="463153"/>
          </a:xfrm>
          <a:prstGeom prst="roundRect">
            <a:avLst>
              <a:gd name="adj" fmla="val 480103"/>
            </a:avLst>
          </a:prstGeom>
          <a:solidFill>
            <a:srgbClr val="E1E1EA"/>
          </a:solidFill>
          <a:ln w="7620">
            <a:solidFill>
              <a:srgbClr val="C7C7D0"/>
            </a:solidFill>
            <a:prstDash val="solid"/>
          </a:ln>
        </p:spPr>
      </p:sp>
      <p:sp>
        <p:nvSpPr>
          <p:cNvPr id="16" name="Text 14"/>
          <p:cNvSpPr/>
          <p:nvPr/>
        </p:nvSpPr>
        <p:spPr>
          <a:xfrm>
            <a:off x="10609540" y="3056573"/>
            <a:ext cx="231577" cy="289441"/>
          </a:xfrm>
          <a:prstGeom prst="rect">
            <a:avLst/>
          </a:prstGeom>
          <a:noFill/>
          <a:ln/>
        </p:spPr>
        <p:txBody>
          <a:bodyPr wrap="none" lIns="0" tIns="0" rIns="0" bIns="0" rtlCol="0" anchor="t"/>
          <a:lstStyle/>
          <a:p>
            <a:pPr algn="l" indent="0" marL="0">
              <a:lnSpc>
                <a:spcPts val="1800"/>
              </a:lnSpc>
              <a:buNone/>
            </a:pPr>
            <a:r>
              <a:rPr lang="en-US" sz="1800" dirty="0">
                <a:solidFill>
                  <a:srgbClr val="3C3939"/>
                </a:solidFill>
                <a:latin typeface="Readex Pro" pitchFamily="34" charset="0"/>
                <a:ea typeface="Readex Pro" pitchFamily="34" charset="-122"/>
                <a:cs typeface="Readex Pro" pitchFamily="34" charset="-120"/>
              </a:rPr>
              <a:t>4</a:t>
            </a:r>
            <a:endParaRPr lang="en-US" sz="1800" dirty="0"/>
          </a:p>
        </p:txBody>
      </p:sp>
      <p:sp>
        <p:nvSpPr>
          <p:cNvPr id="17" name="Text 15"/>
          <p:cNvSpPr/>
          <p:nvPr/>
        </p:nvSpPr>
        <p:spPr>
          <a:xfrm>
            <a:off x="7546658" y="3587234"/>
            <a:ext cx="2079427" cy="24122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Collaboration Features</a:t>
            </a:r>
            <a:endParaRPr lang="en-US" sz="1500" dirty="0"/>
          </a:p>
        </p:txBody>
      </p:sp>
      <p:sp>
        <p:nvSpPr>
          <p:cNvPr id="18" name="Text 16"/>
          <p:cNvSpPr/>
          <p:nvPr/>
        </p:nvSpPr>
        <p:spPr>
          <a:xfrm>
            <a:off x="7546658" y="3921085"/>
            <a:ext cx="6357342" cy="247055"/>
          </a:xfrm>
          <a:prstGeom prst="rect">
            <a:avLst/>
          </a:prstGeom>
          <a:noFill/>
          <a:ln/>
        </p:spPr>
        <p:txBody>
          <a:bodyPr wrap="non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Shared conversations with real-time sync, enabling multiple users to explore queries together</a:t>
            </a:r>
            <a:endParaRPr lang="en-US" sz="1200" dirty="0"/>
          </a:p>
        </p:txBody>
      </p:sp>
      <p:sp>
        <p:nvSpPr>
          <p:cNvPr id="19" name="Text 17"/>
          <p:cNvSpPr/>
          <p:nvPr/>
        </p:nvSpPr>
        <p:spPr>
          <a:xfrm>
            <a:off x="572095" y="4743212"/>
            <a:ext cx="13486209" cy="988219"/>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roadmap prioritizes features that enhance the core conversational experience without compromising the architectural elegance. Voice interface integration leverages existing browser APIs (Web Speech API) to enable natural spoken queries, particularly valuable for accessibility (users with motor impairments) and use cases where typing is impractical (cooking, driving—though the latter raises safety concerns requiring careful UX design). The implementation would add voice input button, handle speech recognition events, and optionally speak responses using speech synthesis, transforming the interface into a natural language dialogue system.</a:t>
            </a:r>
            <a:endParaRPr lang="en-US" sz="1200" dirty="0"/>
          </a:p>
        </p:txBody>
      </p:sp>
      <p:sp>
        <p:nvSpPr>
          <p:cNvPr id="20" name="Text 18"/>
          <p:cNvSpPr/>
          <p:nvPr/>
        </p:nvSpPr>
        <p:spPr>
          <a:xfrm>
            <a:off x="572095" y="5905143"/>
            <a:ext cx="13486209" cy="988219"/>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Conversation export addresses a common user request: "this exchange was valuable, how do I save it?" Current implementation loses conversations on browser close, frustrating users who want to revisit or share interesting exchanges. Export functionality would serialize conversation state (messages, timestamps, grounding sources) to portable formats. PDF export creates shareable documents, Markdown enables easy editing and publishing, JSON preserves full structure for potential re-import. The feature requires client-side generation libraries (jsPDF for PDF, simple string formatting for Markdown) without server-side dependencies.</a:t>
            </a:r>
            <a:endParaRPr lang="en-US" sz="1200" dirty="0"/>
          </a:p>
        </p:txBody>
      </p:sp>
      <p:sp>
        <p:nvSpPr>
          <p:cNvPr id="21" name="Text 19"/>
          <p:cNvSpPr/>
          <p:nvPr/>
        </p:nvSpPr>
        <p:spPr>
          <a:xfrm>
            <a:off x="572095" y="7067074"/>
            <a:ext cx="13486209" cy="741164"/>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Custom system prompts empower users to specialize the AI's behavior: "You are an expert Python programmer" for coding assistance, "You are a creative writing coach" for authorship support, "You are a philosophical discussion partner" for intellectual exploration. The implementation would add a settings panel for editing the system prompt, persist it to localStorage, and include it in chat initialization. This feature transforms the single-purpose chat interface into a multipurpose tool adaptable to diverse user needs.</a:t>
            </a:r>
            <a:endParaRPr 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607695" y="478036"/>
            <a:ext cx="10134481" cy="542568"/>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eadex Pro" pitchFamily="34" charset="0"/>
                <a:ea typeface="Readex Pro" pitchFamily="34" charset="-122"/>
                <a:cs typeface="Readex Pro" pitchFamily="34" charset="-120"/>
              </a:rPr>
              <a:t>Performance Metrics: Measurable Improvements</a:t>
            </a:r>
            <a:endParaRPr lang="en-US" sz="3400" dirty="0"/>
          </a:p>
        </p:txBody>
      </p:sp>
      <p:sp>
        <p:nvSpPr>
          <p:cNvPr id="3" name="Shape 1"/>
          <p:cNvSpPr/>
          <p:nvPr/>
        </p:nvSpPr>
        <p:spPr>
          <a:xfrm>
            <a:off x="607695" y="1367790"/>
            <a:ext cx="13415010" cy="3021330"/>
          </a:xfrm>
          <a:prstGeom prst="roundRect">
            <a:avLst>
              <a:gd name="adj" fmla="val 2414"/>
            </a:avLst>
          </a:prstGeom>
          <a:noFill/>
          <a:ln w="7620">
            <a:solidFill>
              <a:srgbClr val="000000">
                <a:alpha val="8000"/>
              </a:srgbClr>
            </a:solidFill>
            <a:prstDash val="solid"/>
          </a:ln>
        </p:spPr>
      </p:sp>
      <p:sp>
        <p:nvSpPr>
          <p:cNvPr id="4" name="Shape 2"/>
          <p:cNvSpPr/>
          <p:nvPr/>
        </p:nvSpPr>
        <p:spPr>
          <a:xfrm>
            <a:off x="615315" y="1375410"/>
            <a:ext cx="13399770" cy="501015"/>
          </a:xfrm>
          <a:prstGeom prst="rect">
            <a:avLst/>
          </a:prstGeom>
          <a:solidFill>
            <a:srgbClr val="FFFFFF">
              <a:alpha val="4000"/>
            </a:srgbClr>
          </a:solidFill>
          <a:ln/>
        </p:spPr>
      </p:sp>
      <p:sp>
        <p:nvSpPr>
          <p:cNvPr id="5" name="Text 3"/>
          <p:cNvSpPr/>
          <p:nvPr/>
        </p:nvSpPr>
        <p:spPr>
          <a:xfrm>
            <a:off x="789027" y="1487091"/>
            <a:ext cx="5008840" cy="277654"/>
          </a:xfrm>
          <a:prstGeom prst="rect">
            <a:avLst/>
          </a:prstGeom>
          <a:noFill/>
          <a:ln/>
        </p:spPr>
        <p:txBody>
          <a:bodyPr wrap="none" lIns="0" tIns="0" rIns="0" bIns="0" rtlCol="0" anchor="t"/>
          <a:lstStyle/>
          <a:p>
            <a:pPr algn="l" indent="0" marL="0">
              <a:lnSpc>
                <a:spcPts val="2150"/>
              </a:lnSpc>
              <a:buNone/>
            </a:pPr>
            <a:r>
              <a:rPr lang="en-US" sz="1350" b="1" dirty="0">
                <a:solidFill>
                  <a:srgbClr val="3C3939"/>
                </a:solidFill>
                <a:latin typeface="Roboto" pitchFamily="34" charset="0"/>
                <a:ea typeface="Roboto" pitchFamily="34" charset="-122"/>
                <a:cs typeface="Roboto" pitchFamily="34" charset="-120"/>
              </a:rPr>
              <a:t>Metric</a:t>
            </a:r>
            <a:endParaRPr lang="en-US" sz="1350" dirty="0"/>
          </a:p>
        </p:txBody>
      </p:sp>
      <p:sp>
        <p:nvSpPr>
          <p:cNvPr id="6" name="Text 4"/>
          <p:cNvSpPr/>
          <p:nvPr/>
        </p:nvSpPr>
        <p:spPr>
          <a:xfrm>
            <a:off x="6152674" y="1487091"/>
            <a:ext cx="3665101" cy="277654"/>
          </a:xfrm>
          <a:prstGeom prst="rect">
            <a:avLst/>
          </a:prstGeom>
          <a:noFill/>
          <a:ln/>
        </p:spPr>
        <p:txBody>
          <a:bodyPr wrap="none" lIns="0" tIns="0" rIns="0" bIns="0" rtlCol="0" anchor="t"/>
          <a:lstStyle/>
          <a:p>
            <a:pPr algn="l" indent="0" marL="0">
              <a:lnSpc>
                <a:spcPts val="2150"/>
              </a:lnSpc>
              <a:buNone/>
            </a:pPr>
            <a:r>
              <a:rPr lang="en-US" sz="1350" b="1" dirty="0">
                <a:solidFill>
                  <a:srgbClr val="3C3939"/>
                </a:solidFill>
                <a:latin typeface="Roboto" pitchFamily="34" charset="0"/>
                <a:ea typeface="Roboto" pitchFamily="34" charset="-122"/>
                <a:cs typeface="Roboto" pitchFamily="34" charset="-120"/>
              </a:rPr>
              <a:t>Pre-Fix</a:t>
            </a:r>
            <a:endParaRPr lang="en-US" sz="1350" dirty="0"/>
          </a:p>
        </p:txBody>
      </p:sp>
      <p:sp>
        <p:nvSpPr>
          <p:cNvPr id="7" name="Text 5"/>
          <p:cNvSpPr/>
          <p:nvPr/>
        </p:nvSpPr>
        <p:spPr>
          <a:xfrm>
            <a:off x="10172581" y="1487091"/>
            <a:ext cx="3668911" cy="277654"/>
          </a:xfrm>
          <a:prstGeom prst="rect">
            <a:avLst/>
          </a:prstGeom>
          <a:noFill/>
          <a:ln/>
        </p:spPr>
        <p:txBody>
          <a:bodyPr wrap="none" lIns="0" tIns="0" rIns="0" bIns="0" rtlCol="0" anchor="t"/>
          <a:lstStyle/>
          <a:p>
            <a:pPr algn="l" indent="0" marL="0">
              <a:lnSpc>
                <a:spcPts val="2150"/>
              </a:lnSpc>
              <a:buNone/>
            </a:pPr>
            <a:r>
              <a:rPr lang="en-US" sz="1350" b="1" dirty="0">
                <a:solidFill>
                  <a:srgbClr val="3C3939"/>
                </a:solidFill>
                <a:latin typeface="Roboto" pitchFamily="34" charset="0"/>
                <a:ea typeface="Roboto" pitchFamily="34" charset="-122"/>
                <a:cs typeface="Roboto" pitchFamily="34" charset="-120"/>
              </a:rPr>
              <a:t>Post-Fix</a:t>
            </a:r>
            <a:endParaRPr lang="en-US" sz="1350" dirty="0"/>
          </a:p>
        </p:txBody>
      </p:sp>
      <p:sp>
        <p:nvSpPr>
          <p:cNvPr id="8" name="Shape 6"/>
          <p:cNvSpPr/>
          <p:nvPr/>
        </p:nvSpPr>
        <p:spPr>
          <a:xfrm>
            <a:off x="615315" y="1876425"/>
            <a:ext cx="13399770" cy="501015"/>
          </a:xfrm>
          <a:prstGeom prst="rect">
            <a:avLst/>
          </a:prstGeom>
          <a:solidFill>
            <a:srgbClr val="000000">
              <a:alpha val="4000"/>
            </a:srgbClr>
          </a:solidFill>
          <a:ln/>
        </p:spPr>
      </p:sp>
      <p:sp>
        <p:nvSpPr>
          <p:cNvPr id="9" name="Text 7"/>
          <p:cNvSpPr/>
          <p:nvPr/>
        </p:nvSpPr>
        <p:spPr>
          <a:xfrm>
            <a:off x="789027" y="1988106"/>
            <a:ext cx="5008840"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Chat initialization time</a:t>
            </a:r>
            <a:endParaRPr lang="en-US" sz="1350" dirty="0"/>
          </a:p>
        </p:txBody>
      </p:sp>
      <p:sp>
        <p:nvSpPr>
          <p:cNvPr id="10" name="Text 8"/>
          <p:cNvSpPr/>
          <p:nvPr/>
        </p:nvSpPr>
        <p:spPr>
          <a:xfrm>
            <a:off x="6152674" y="1988106"/>
            <a:ext cx="366510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Failed (SDK error)</a:t>
            </a:r>
            <a:endParaRPr lang="en-US" sz="1350" dirty="0"/>
          </a:p>
        </p:txBody>
      </p:sp>
      <p:sp>
        <p:nvSpPr>
          <p:cNvPr id="11" name="Text 9"/>
          <p:cNvSpPr/>
          <p:nvPr/>
        </p:nvSpPr>
        <p:spPr>
          <a:xfrm>
            <a:off x="10172581" y="1988106"/>
            <a:ext cx="366891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~150ms</a:t>
            </a:r>
            <a:endParaRPr lang="en-US" sz="1350" dirty="0"/>
          </a:p>
        </p:txBody>
      </p:sp>
      <p:sp>
        <p:nvSpPr>
          <p:cNvPr id="12" name="Shape 10"/>
          <p:cNvSpPr/>
          <p:nvPr/>
        </p:nvSpPr>
        <p:spPr>
          <a:xfrm>
            <a:off x="615315" y="2377440"/>
            <a:ext cx="13399770" cy="501015"/>
          </a:xfrm>
          <a:prstGeom prst="rect">
            <a:avLst/>
          </a:prstGeom>
          <a:solidFill>
            <a:srgbClr val="FFFFFF">
              <a:alpha val="4000"/>
            </a:srgbClr>
          </a:solidFill>
          <a:ln/>
        </p:spPr>
      </p:sp>
      <p:sp>
        <p:nvSpPr>
          <p:cNvPr id="13" name="Text 11"/>
          <p:cNvSpPr/>
          <p:nvPr/>
        </p:nvSpPr>
        <p:spPr>
          <a:xfrm>
            <a:off x="789027" y="2489121"/>
            <a:ext cx="5008840"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First chunk arrival</a:t>
            </a:r>
            <a:endParaRPr lang="en-US" sz="1350" dirty="0"/>
          </a:p>
        </p:txBody>
      </p:sp>
      <p:sp>
        <p:nvSpPr>
          <p:cNvPr id="14" name="Text 12"/>
          <p:cNvSpPr/>
          <p:nvPr/>
        </p:nvSpPr>
        <p:spPr>
          <a:xfrm>
            <a:off x="6152674" y="2489121"/>
            <a:ext cx="366510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N/A (streaming failed)</a:t>
            </a:r>
            <a:endParaRPr lang="en-US" sz="1350" dirty="0"/>
          </a:p>
        </p:txBody>
      </p:sp>
      <p:sp>
        <p:nvSpPr>
          <p:cNvPr id="15" name="Text 13"/>
          <p:cNvSpPr/>
          <p:nvPr/>
        </p:nvSpPr>
        <p:spPr>
          <a:xfrm>
            <a:off x="10172581" y="2489121"/>
            <a:ext cx="366891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~800ms</a:t>
            </a:r>
            <a:endParaRPr lang="en-US" sz="1350" dirty="0"/>
          </a:p>
        </p:txBody>
      </p:sp>
      <p:sp>
        <p:nvSpPr>
          <p:cNvPr id="16" name="Shape 14"/>
          <p:cNvSpPr/>
          <p:nvPr/>
        </p:nvSpPr>
        <p:spPr>
          <a:xfrm>
            <a:off x="615315" y="2878455"/>
            <a:ext cx="13399770" cy="501015"/>
          </a:xfrm>
          <a:prstGeom prst="rect">
            <a:avLst/>
          </a:prstGeom>
          <a:solidFill>
            <a:srgbClr val="000000">
              <a:alpha val="4000"/>
            </a:srgbClr>
          </a:solidFill>
          <a:ln/>
        </p:spPr>
      </p:sp>
      <p:sp>
        <p:nvSpPr>
          <p:cNvPr id="17" name="Text 15"/>
          <p:cNvSpPr/>
          <p:nvPr/>
        </p:nvSpPr>
        <p:spPr>
          <a:xfrm>
            <a:off x="789027" y="2990136"/>
            <a:ext cx="5008840"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Total response time</a:t>
            </a:r>
            <a:endParaRPr lang="en-US" sz="1350" dirty="0"/>
          </a:p>
        </p:txBody>
      </p:sp>
      <p:sp>
        <p:nvSpPr>
          <p:cNvPr id="18" name="Text 16"/>
          <p:cNvSpPr/>
          <p:nvPr/>
        </p:nvSpPr>
        <p:spPr>
          <a:xfrm>
            <a:off x="6152674" y="2990136"/>
            <a:ext cx="366510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N/A</a:t>
            </a:r>
            <a:endParaRPr lang="en-US" sz="1350" dirty="0"/>
          </a:p>
        </p:txBody>
      </p:sp>
      <p:sp>
        <p:nvSpPr>
          <p:cNvPr id="19" name="Text 17"/>
          <p:cNvSpPr/>
          <p:nvPr/>
        </p:nvSpPr>
        <p:spPr>
          <a:xfrm>
            <a:off x="10172581" y="2990136"/>
            <a:ext cx="366891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1.2-2.5s depending on query complexity</a:t>
            </a:r>
            <a:endParaRPr lang="en-US" sz="1350" dirty="0"/>
          </a:p>
        </p:txBody>
      </p:sp>
      <p:sp>
        <p:nvSpPr>
          <p:cNvPr id="20" name="Shape 18"/>
          <p:cNvSpPr/>
          <p:nvPr/>
        </p:nvSpPr>
        <p:spPr>
          <a:xfrm>
            <a:off x="615315" y="3379470"/>
            <a:ext cx="13399770" cy="501015"/>
          </a:xfrm>
          <a:prstGeom prst="rect">
            <a:avLst/>
          </a:prstGeom>
          <a:solidFill>
            <a:srgbClr val="FFFFFF">
              <a:alpha val="4000"/>
            </a:srgbClr>
          </a:solidFill>
          <a:ln/>
        </p:spPr>
      </p:sp>
      <p:sp>
        <p:nvSpPr>
          <p:cNvPr id="21" name="Text 19"/>
          <p:cNvSpPr/>
          <p:nvPr/>
        </p:nvSpPr>
        <p:spPr>
          <a:xfrm>
            <a:off x="789027" y="3491151"/>
            <a:ext cx="5008840"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Grounding metadata extraction</a:t>
            </a:r>
            <a:endParaRPr lang="en-US" sz="1350" dirty="0"/>
          </a:p>
        </p:txBody>
      </p:sp>
      <p:sp>
        <p:nvSpPr>
          <p:cNvPr id="22" name="Text 20"/>
          <p:cNvSpPr/>
          <p:nvPr/>
        </p:nvSpPr>
        <p:spPr>
          <a:xfrm>
            <a:off x="6152674" y="3491151"/>
            <a:ext cx="366510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Failed (async error)</a:t>
            </a:r>
            <a:endParaRPr lang="en-US" sz="1350" dirty="0"/>
          </a:p>
        </p:txBody>
      </p:sp>
      <p:sp>
        <p:nvSpPr>
          <p:cNvPr id="23" name="Text 21"/>
          <p:cNvSpPr/>
          <p:nvPr/>
        </p:nvSpPr>
        <p:spPr>
          <a:xfrm>
            <a:off x="10172581" y="3491151"/>
            <a:ext cx="366891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~50ms overhead per chunk</a:t>
            </a:r>
            <a:endParaRPr lang="en-US" sz="1350" dirty="0"/>
          </a:p>
        </p:txBody>
      </p:sp>
      <p:sp>
        <p:nvSpPr>
          <p:cNvPr id="24" name="Shape 22"/>
          <p:cNvSpPr/>
          <p:nvPr/>
        </p:nvSpPr>
        <p:spPr>
          <a:xfrm>
            <a:off x="615315" y="3880485"/>
            <a:ext cx="13399770" cy="501015"/>
          </a:xfrm>
          <a:prstGeom prst="rect">
            <a:avLst/>
          </a:prstGeom>
          <a:solidFill>
            <a:srgbClr val="000000">
              <a:alpha val="4000"/>
            </a:srgbClr>
          </a:solidFill>
          <a:ln/>
        </p:spPr>
      </p:sp>
      <p:sp>
        <p:nvSpPr>
          <p:cNvPr id="25" name="Text 23"/>
          <p:cNvSpPr/>
          <p:nvPr/>
        </p:nvSpPr>
        <p:spPr>
          <a:xfrm>
            <a:off x="789027" y="3992166"/>
            <a:ext cx="5008840"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Memory usage</a:t>
            </a:r>
            <a:endParaRPr lang="en-US" sz="1350" dirty="0"/>
          </a:p>
        </p:txBody>
      </p:sp>
      <p:sp>
        <p:nvSpPr>
          <p:cNvPr id="26" name="Text 24"/>
          <p:cNvSpPr/>
          <p:nvPr/>
        </p:nvSpPr>
        <p:spPr>
          <a:xfrm>
            <a:off x="6152674" y="3992166"/>
            <a:ext cx="366510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Stable (no streaming data)</a:t>
            </a:r>
            <a:endParaRPr lang="en-US" sz="1350" dirty="0"/>
          </a:p>
        </p:txBody>
      </p:sp>
      <p:sp>
        <p:nvSpPr>
          <p:cNvPr id="27" name="Text 25"/>
          <p:cNvSpPr/>
          <p:nvPr/>
        </p:nvSpPr>
        <p:spPr>
          <a:xfrm>
            <a:off x="10172581" y="3992166"/>
            <a:ext cx="3668911" cy="27765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~2MB increase per 50 messages</a:t>
            </a:r>
            <a:endParaRPr lang="en-US" sz="1350" dirty="0"/>
          </a:p>
        </p:txBody>
      </p:sp>
      <p:sp>
        <p:nvSpPr>
          <p:cNvPr id="28" name="Text 26"/>
          <p:cNvSpPr/>
          <p:nvPr/>
        </p:nvSpPr>
        <p:spPr>
          <a:xfrm>
            <a:off x="607695" y="4584383"/>
            <a:ext cx="13415010" cy="832961"/>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performance measurement reveals the impact of correct API integration. Pre-fix, the system failed completely—SDK initialization error prevented any chat functionality. Post-fix, initialization completes in ~150ms (primarily API key validation and model configuration), enabling conversation within a fraction of a second. This fast initialization creates immediate usability: load the page, start chatting, no perceptible lag between readiness and interaction.</a:t>
            </a:r>
            <a:endParaRPr lang="en-US" sz="1350" dirty="0"/>
          </a:p>
        </p:txBody>
      </p:sp>
      <p:sp>
        <p:nvSpPr>
          <p:cNvPr id="29" name="Text 27"/>
          <p:cNvSpPr/>
          <p:nvPr/>
        </p:nvSpPr>
        <p:spPr>
          <a:xfrm>
            <a:off x="607695" y="5612606"/>
            <a:ext cx="13415010" cy="1110615"/>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First chunk arrival time (~800ms) represents the primary user-perceived latency: time between hitting send and seeing response text appear. This duration includes network round-trip to Google's API, query processing, model generation of initial tokens, and network return. The 800ms baseline feels responsive—users perceive systems with &lt;1s latency as "immediate." The streaming architecture means users see text appearing progressively rather than waiting for full response completion, further reducing perceived latency.</a:t>
            </a:r>
            <a:endParaRPr lang="en-US" sz="1350" dirty="0"/>
          </a:p>
        </p:txBody>
      </p:sp>
      <p:sp>
        <p:nvSpPr>
          <p:cNvPr id="30" name="Text 28"/>
          <p:cNvSpPr/>
          <p:nvPr/>
        </p:nvSpPr>
        <p:spPr>
          <a:xfrm>
            <a:off x="607695" y="6918484"/>
            <a:ext cx="13415010" cy="832961"/>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Total response time varies with query complexity: simple factual questions complete in 1.2-1.5s, complex analytical queries requiring grounding research extend to 2-2.5s. This variability reflects the AI's computational demands—more complex reasoning chains require more generation time. The streaming presentation masks this variability: users see immediate progress, reducing the psychological impact of longer generation times for complex queries.</a:t>
            </a:r>
            <a:endParaRPr lang="en-US" sz="13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646152" y="560070"/>
            <a:ext cx="7771924" cy="576977"/>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eadex Pro" pitchFamily="34" charset="0"/>
                <a:ea typeface="Readex Pro" pitchFamily="34" charset="-122"/>
                <a:cs typeface="Readex Pro" pitchFamily="34" charset="-120"/>
              </a:rPr>
              <a:t>Error Recovery: Resilience Patterns</a:t>
            </a:r>
            <a:endParaRPr lang="en-US" sz="3600" dirty="0"/>
          </a:p>
        </p:txBody>
      </p:sp>
      <p:sp>
        <p:nvSpPr>
          <p:cNvPr id="3" name="Shape 1"/>
          <p:cNvSpPr/>
          <p:nvPr/>
        </p:nvSpPr>
        <p:spPr>
          <a:xfrm>
            <a:off x="646152" y="1506260"/>
            <a:ext cx="4322921" cy="1995488"/>
          </a:xfrm>
          <a:prstGeom prst="roundRect">
            <a:avLst>
              <a:gd name="adj" fmla="val 5499"/>
            </a:avLst>
          </a:prstGeom>
          <a:solidFill>
            <a:srgbClr val="FFFFFF">
              <a:alpha val="95000"/>
            </a:srgbClr>
          </a:solidFill>
          <a:ln w="22860">
            <a:solidFill>
              <a:srgbClr val="C7C7D0"/>
            </a:solidFill>
            <a:prstDash val="solid"/>
          </a:ln>
        </p:spPr>
      </p:sp>
      <p:sp>
        <p:nvSpPr>
          <p:cNvPr id="4" name="Shape 2"/>
          <p:cNvSpPr/>
          <p:nvPr/>
        </p:nvSpPr>
        <p:spPr>
          <a:xfrm>
            <a:off x="623292" y="1506260"/>
            <a:ext cx="91440" cy="1995488"/>
          </a:xfrm>
          <a:prstGeom prst="roundRect">
            <a:avLst>
              <a:gd name="adj" fmla="val 84805"/>
            </a:avLst>
          </a:prstGeom>
          <a:solidFill>
            <a:srgbClr val="1B1B27"/>
          </a:solidFill>
          <a:ln/>
        </p:spPr>
      </p:sp>
      <p:sp>
        <p:nvSpPr>
          <p:cNvPr id="5" name="Text 3"/>
          <p:cNvSpPr/>
          <p:nvPr/>
        </p:nvSpPr>
        <p:spPr>
          <a:xfrm>
            <a:off x="922139" y="1713667"/>
            <a:ext cx="2307908"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Automatic Retry</a:t>
            </a:r>
            <a:endParaRPr lang="en-US" sz="1800" dirty="0"/>
          </a:p>
        </p:txBody>
      </p:sp>
      <p:sp>
        <p:nvSpPr>
          <p:cNvPr id="6" name="Text 4"/>
          <p:cNvSpPr/>
          <p:nvPr/>
        </p:nvSpPr>
        <p:spPr>
          <a:xfrm>
            <a:off x="922139" y="2112764"/>
            <a:ext cx="3839528"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Network failures trigger automatic retry after 2s delay, using exponential backoff (2s, 4s, 8s) for persistent failures, avoiding thundering herd</a:t>
            </a:r>
            <a:endParaRPr lang="en-US" sz="1450" dirty="0"/>
          </a:p>
        </p:txBody>
      </p:sp>
      <p:sp>
        <p:nvSpPr>
          <p:cNvPr id="7" name="Shape 5"/>
          <p:cNvSpPr/>
          <p:nvPr/>
        </p:nvSpPr>
        <p:spPr>
          <a:xfrm>
            <a:off x="5153620" y="1506260"/>
            <a:ext cx="4323040" cy="1995488"/>
          </a:xfrm>
          <a:prstGeom prst="roundRect">
            <a:avLst>
              <a:gd name="adj" fmla="val 5499"/>
            </a:avLst>
          </a:prstGeom>
          <a:solidFill>
            <a:srgbClr val="FFFFFF">
              <a:alpha val="95000"/>
            </a:srgbClr>
          </a:solidFill>
          <a:ln w="22860">
            <a:solidFill>
              <a:srgbClr val="C7C7D0"/>
            </a:solidFill>
            <a:prstDash val="solid"/>
          </a:ln>
        </p:spPr>
      </p:sp>
      <p:sp>
        <p:nvSpPr>
          <p:cNvPr id="8" name="Shape 6"/>
          <p:cNvSpPr/>
          <p:nvPr/>
        </p:nvSpPr>
        <p:spPr>
          <a:xfrm>
            <a:off x="5130760" y="1506260"/>
            <a:ext cx="91440" cy="1995488"/>
          </a:xfrm>
          <a:prstGeom prst="roundRect">
            <a:avLst>
              <a:gd name="adj" fmla="val 84805"/>
            </a:avLst>
          </a:prstGeom>
          <a:solidFill>
            <a:srgbClr val="1B1B27"/>
          </a:solidFill>
          <a:ln/>
        </p:spPr>
      </p:sp>
      <p:sp>
        <p:nvSpPr>
          <p:cNvPr id="9" name="Text 7"/>
          <p:cNvSpPr/>
          <p:nvPr/>
        </p:nvSpPr>
        <p:spPr>
          <a:xfrm>
            <a:off x="5429607" y="1713667"/>
            <a:ext cx="2367201"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Graceful Degradation</a:t>
            </a:r>
            <a:endParaRPr lang="en-US" sz="1800" dirty="0"/>
          </a:p>
        </p:txBody>
      </p:sp>
      <p:sp>
        <p:nvSpPr>
          <p:cNvPr id="10" name="Text 8"/>
          <p:cNvSpPr/>
          <p:nvPr/>
        </p:nvSpPr>
        <p:spPr>
          <a:xfrm>
            <a:off x="5429607" y="2112764"/>
            <a:ext cx="3839647"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When advanced features fail (geolocation, grounding), core chat functionality continues, displaying informative messages about reduced capabilities</a:t>
            </a:r>
            <a:endParaRPr lang="en-US" sz="1450" dirty="0"/>
          </a:p>
        </p:txBody>
      </p:sp>
      <p:sp>
        <p:nvSpPr>
          <p:cNvPr id="11" name="Shape 9"/>
          <p:cNvSpPr/>
          <p:nvPr/>
        </p:nvSpPr>
        <p:spPr>
          <a:xfrm>
            <a:off x="9661208" y="1506260"/>
            <a:ext cx="4323040" cy="1995488"/>
          </a:xfrm>
          <a:prstGeom prst="roundRect">
            <a:avLst>
              <a:gd name="adj" fmla="val 5499"/>
            </a:avLst>
          </a:prstGeom>
          <a:solidFill>
            <a:srgbClr val="FFFFFF">
              <a:alpha val="95000"/>
            </a:srgbClr>
          </a:solidFill>
          <a:ln w="22860">
            <a:solidFill>
              <a:srgbClr val="C7C7D0"/>
            </a:solidFill>
            <a:prstDash val="solid"/>
          </a:ln>
        </p:spPr>
      </p:sp>
      <p:sp>
        <p:nvSpPr>
          <p:cNvPr id="12" name="Shape 10"/>
          <p:cNvSpPr/>
          <p:nvPr/>
        </p:nvSpPr>
        <p:spPr>
          <a:xfrm>
            <a:off x="9638348" y="1506260"/>
            <a:ext cx="91440" cy="1995488"/>
          </a:xfrm>
          <a:prstGeom prst="roundRect">
            <a:avLst>
              <a:gd name="adj" fmla="val 84805"/>
            </a:avLst>
          </a:prstGeom>
          <a:solidFill>
            <a:srgbClr val="1B1B27"/>
          </a:solidFill>
          <a:ln/>
        </p:spPr>
      </p:sp>
      <p:sp>
        <p:nvSpPr>
          <p:cNvPr id="13" name="Text 11"/>
          <p:cNvSpPr/>
          <p:nvPr/>
        </p:nvSpPr>
        <p:spPr>
          <a:xfrm>
            <a:off x="9937194" y="1713667"/>
            <a:ext cx="2307908" cy="288369"/>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eadex Pro" pitchFamily="34" charset="0"/>
                <a:ea typeface="Readex Pro" pitchFamily="34" charset="-122"/>
                <a:cs typeface="Readex Pro" pitchFamily="34" charset="-120"/>
              </a:rPr>
              <a:t>State Preservation</a:t>
            </a:r>
            <a:endParaRPr lang="en-US" sz="1800" dirty="0"/>
          </a:p>
        </p:txBody>
      </p:sp>
      <p:sp>
        <p:nvSpPr>
          <p:cNvPr id="14" name="Text 12"/>
          <p:cNvSpPr/>
          <p:nvPr/>
        </p:nvSpPr>
        <p:spPr>
          <a:xfrm>
            <a:off x="9937194" y="2112764"/>
            <a:ext cx="3839647"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Errors don't reset conversation—messages remain visible, enabling users to retry failed queries without losing context or re-asking previous questions</a:t>
            </a:r>
            <a:endParaRPr lang="en-US" sz="1450" dirty="0"/>
          </a:p>
        </p:txBody>
      </p:sp>
      <p:sp>
        <p:nvSpPr>
          <p:cNvPr id="15" name="Text 13"/>
          <p:cNvSpPr/>
          <p:nvPr/>
        </p:nvSpPr>
        <p:spPr>
          <a:xfrm>
            <a:off x="646152" y="3709392"/>
            <a:ext cx="13338096"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resilience architecture acknowledges that distributed systems (client-browser-API) inevitably encounter transient failures—network blips, API rate limits, temporary service degradation. Rather than treating these as catastrophic errors requiring user intervention, the system implements automatic recovery: detect the failure category, wait an appropriate duration, retry the operation. This pattern handles the vast majority of transient errors transparently, degrading to user-visible errors only for persistent failures that automatic retry can't resolve.</a:t>
            </a:r>
            <a:endParaRPr lang="en-US" sz="1450" dirty="0"/>
          </a:p>
        </p:txBody>
      </p:sp>
      <p:sp>
        <p:nvSpPr>
          <p:cNvPr id="16" name="Text 14"/>
          <p:cNvSpPr/>
          <p:nvPr/>
        </p:nvSpPr>
        <p:spPr>
          <a:xfrm>
            <a:off x="646152" y="5098613"/>
            <a:ext cx="13338096"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The exponential backoff prevents the "thundering herd" problem: if many clients encounter the same transient API outage and all retry simultaneously when service restores, they create a second overload wave. Exponential backoff (2s, 4s, 8s delays) spreads retry attempts over time, allowing the service to recover gradually. The backoff caps at 8s (subsequent retries maintain 8s delay rather than continuing to double) to balance recovery time against user patience—users tolerate brief waits but abandon after sustained failures.</a:t>
            </a:r>
            <a:endParaRPr lang="en-US" sz="1450" dirty="0"/>
          </a:p>
        </p:txBody>
      </p:sp>
      <p:sp>
        <p:nvSpPr>
          <p:cNvPr id="17" name="Text 15"/>
          <p:cNvSpPr/>
          <p:nvPr/>
        </p:nvSpPr>
        <p:spPr>
          <a:xfrm>
            <a:off x="646152" y="6487835"/>
            <a:ext cx="13338096" cy="1181576"/>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State preservation during errors represents critical UX consideration: when a query fails, should the interface reset? Absolutely not—users have invested time in the conversation, and resetting would lose that context. The implementation maintains full conversation state through errors, appending error messages to the conversation as system messages. Users can read previous exchanges to reformulate queries, understand what worked before, and retry with refined prompts. This pattern treats errors as conversational events rather than system failures, maintaining narrative continuity.</a:t>
            </a:r>
            <a:endParaRPr lang="en-US" sz="14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656034" y="515541"/>
            <a:ext cx="9093398" cy="585788"/>
          </a:xfrm>
          <a:prstGeom prst="rect">
            <a:avLst/>
          </a:prstGeom>
          <a:noFill/>
          <a:ln/>
        </p:spPr>
        <p:txBody>
          <a:bodyPr wrap="none" lIns="0" tIns="0" rIns="0" bIns="0" rtlCol="0" anchor="t"/>
          <a:lstStyle/>
          <a:p>
            <a:pPr algn="l" indent="0" marL="0">
              <a:lnSpc>
                <a:spcPts val="4600"/>
              </a:lnSpc>
              <a:buNone/>
            </a:pPr>
            <a:r>
              <a:rPr lang="en-US" sz="3650" dirty="0">
                <a:solidFill>
                  <a:srgbClr val="1B1B27"/>
                </a:solidFill>
                <a:latin typeface="Readex Pro" pitchFamily="34" charset="0"/>
                <a:ea typeface="Readex Pro" pitchFamily="34" charset="-122"/>
                <a:cs typeface="Readex Pro" pitchFamily="34" charset="-120"/>
              </a:rPr>
              <a:t>Accessibility Testing: Validation Methods</a:t>
            </a:r>
            <a:endParaRPr lang="en-US" sz="36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6034" y="1476137"/>
            <a:ext cx="468630" cy="468630"/>
          </a:xfrm>
          <a:prstGeom prst="rect">
            <a:avLst/>
          </a:prstGeom>
        </p:spPr>
      </p:pic>
      <p:sp>
        <p:nvSpPr>
          <p:cNvPr id="4" name="Text 1"/>
          <p:cNvSpPr/>
          <p:nvPr/>
        </p:nvSpPr>
        <p:spPr>
          <a:xfrm>
            <a:off x="656034" y="2179082"/>
            <a:ext cx="2514719" cy="292894"/>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Screen Reader Testing</a:t>
            </a:r>
            <a:endParaRPr lang="en-US" sz="1800" dirty="0"/>
          </a:p>
        </p:txBody>
      </p:sp>
      <p:sp>
        <p:nvSpPr>
          <p:cNvPr id="5" name="Text 2"/>
          <p:cNvSpPr/>
          <p:nvPr/>
        </p:nvSpPr>
        <p:spPr>
          <a:xfrm>
            <a:off x="656034" y="2584371"/>
            <a:ext cx="4283154" cy="8993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NVDA/JAWS on Windows, VoiceOver on macOS, testing navigation flow, form labels, alert announcements, verifying keyboard-only usage</a:t>
            </a:r>
            <a:endParaRPr lang="en-US" sz="14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3504" y="1476137"/>
            <a:ext cx="468630" cy="468630"/>
          </a:xfrm>
          <a:prstGeom prst="rect">
            <a:avLst/>
          </a:prstGeom>
        </p:spPr>
      </p:pic>
      <p:sp>
        <p:nvSpPr>
          <p:cNvPr id="7" name="Text 3"/>
          <p:cNvSpPr/>
          <p:nvPr/>
        </p:nvSpPr>
        <p:spPr>
          <a:xfrm>
            <a:off x="5173504" y="2179082"/>
            <a:ext cx="2343150" cy="292894"/>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Contrast Analysis</a:t>
            </a:r>
            <a:endParaRPr lang="en-US" sz="1800" dirty="0"/>
          </a:p>
        </p:txBody>
      </p:sp>
      <p:sp>
        <p:nvSpPr>
          <p:cNvPr id="8" name="Text 4"/>
          <p:cNvSpPr/>
          <p:nvPr/>
        </p:nvSpPr>
        <p:spPr>
          <a:xfrm>
            <a:off x="5173504" y="2584371"/>
            <a:ext cx="4283273" cy="8993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WCAG contrast checker validating text/background combinations meet AA standards (4.5:1 normal text, 3:1 large text), ensuring legibility</a:t>
            </a:r>
            <a:endParaRPr lang="en-US" sz="14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1092" y="1476137"/>
            <a:ext cx="468630" cy="468630"/>
          </a:xfrm>
          <a:prstGeom prst="rect">
            <a:avLst/>
          </a:prstGeom>
        </p:spPr>
      </p:pic>
      <p:sp>
        <p:nvSpPr>
          <p:cNvPr id="10" name="Text 5"/>
          <p:cNvSpPr/>
          <p:nvPr/>
        </p:nvSpPr>
        <p:spPr>
          <a:xfrm>
            <a:off x="9691092" y="2179082"/>
            <a:ext cx="2375773" cy="292894"/>
          </a:xfrm>
          <a:prstGeom prst="rect">
            <a:avLst/>
          </a:prstGeom>
          <a:noFill/>
          <a:ln/>
        </p:spPr>
        <p:txBody>
          <a:bodyPr wrap="none" lIns="0" tIns="0" rIns="0" bIns="0" rtlCol="0" anchor="t"/>
          <a:lstStyle/>
          <a:p>
            <a:pPr algn="l" indent="0" marL="0">
              <a:lnSpc>
                <a:spcPts val="2300"/>
              </a:lnSpc>
              <a:buNone/>
            </a:pPr>
            <a:r>
              <a:rPr lang="en-US" sz="1800" dirty="0">
                <a:solidFill>
                  <a:srgbClr val="3C3939"/>
                </a:solidFill>
                <a:latin typeface="Readex Pro" pitchFamily="34" charset="0"/>
                <a:ea typeface="Readex Pro" pitchFamily="34" charset="-122"/>
                <a:cs typeface="Readex Pro" pitchFamily="34" charset="-120"/>
              </a:rPr>
              <a:t>Keyboard Navigation</a:t>
            </a:r>
            <a:endParaRPr lang="en-US" sz="1800" dirty="0"/>
          </a:p>
        </p:txBody>
      </p:sp>
      <p:sp>
        <p:nvSpPr>
          <p:cNvPr id="11" name="Text 6"/>
          <p:cNvSpPr/>
          <p:nvPr/>
        </p:nvSpPr>
        <p:spPr>
          <a:xfrm>
            <a:off x="9691092" y="2584371"/>
            <a:ext cx="4283273" cy="8993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Tab order verification, ensuring logical focus progression, Enter/Space activation testing, escape key for modal dismissal</a:t>
            </a:r>
            <a:endParaRPr lang="en-US" sz="1450" dirty="0"/>
          </a:p>
        </p:txBody>
      </p:sp>
      <p:sp>
        <p:nvSpPr>
          <p:cNvPr id="12" name="Text 7"/>
          <p:cNvSpPr/>
          <p:nvPr/>
        </p:nvSpPr>
        <p:spPr>
          <a:xfrm>
            <a:off x="656034" y="3694628"/>
            <a:ext cx="13318331" cy="11991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Accessibility testing requires actual assistive technology usage—automated checkers catch some issues (missing alt text, insufficient contrast) but miss others (illogical tab order, confusing screen reader announcements). The testing protocol involves navigating the entire interface using only keyboard, verifying that all functionality remains accessible without mouse. Each interactive element should be reachable via Tab, activatable via Enter or Space, with focus indicator clearly visible at each step.</a:t>
            </a:r>
            <a:endParaRPr lang="en-US" sz="1450" dirty="0"/>
          </a:p>
        </p:txBody>
      </p:sp>
      <p:sp>
        <p:nvSpPr>
          <p:cNvPr id="13" name="Text 8"/>
          <p:cNvSpPr/>
          <p:nvPr/>
        </p:nvSpPr>
        <p:spPr>
          <a:xfrm>
            <a:off x="656034" y="5104686"/>
            <a:ext cx="13318331" cy="11991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Screen reader testing reveals how non-visual users experience the interface. Does the screen reader announce "Send message" when focusing the button, or just "button"? When an error occurs, does role="alert" trigger immediate announcement, or must the user manually navigate to the error to discover it? When new messages arrive, does the automatic scrolling interrupt screen reader reading, or does it maintain focus context? These questions can't be answered through code inspection—they require actual screen reader usage by testers familiar with assistive technology.</a:t>
            </a:r>
            <a:endParaRPr lang="en-US" sz="1450" dirty="0"/>
          </a:p>
        </p:txBody>
      </p:sp>
      <p:sp>
        <p:nvSpPr>
          <p:cNvPr id="14" name="Text 9"/>
          <p:cNvSpPr/>
          <p:nvPr/>
        </p:nvSpPr>
        <p:spPr>
          <a:xfrm>
            <a:off x="656034" y="6514743"/>
            <a:ext cx="13318331" cy="11991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Color contrast analysis ensures text remains legible for users with visual impairments. The WCAG AA standard requires 4.5:1 contrast ratio for normal text, 3:1 for large text (18pt+ or 14pt+ bold). The cyan-on-black color scheme exceeds these requirements for most text, but lighter colors (like lime accents) require verification. Testing tools like WebAIM's contrast checker provide precise measurements, flagging combinations that fail standards before deployment. The goal: every user, regardless of visual acuity, can read interface text without strain.</a:t>
            </a:r>
            <a:endParaRPr lang="en-US" sz="14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604718" y="754380"/>
            <a:ext cx="8359616" cy="539948"/>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eadex Pro" pitchFamily="34" charset="0"/>
                <a:ea typeface="Readex Pro" pitchFamily="34" charset="-122"/>
                <a:cs typeface="Readex Pro" pitchFamily="34" charset="-120"/>
              </a:rPr>
              <a:t>Code Review Process: Quality Assurance</a:t>
            </a:r>
            <a:endParaRPr lang="en-US" sz="3400" dirty="0"/>
          </a:p>
        </p:txBody>
      </p:sp>
      <p:sp>
        <p:nvSpPr>
          <p:cNvPr id="3" name="Text 1"/>
          <p:cNvSpPr/>
          <p:nvPr/>
        </p:nvSpPr>
        <p:spPr>
          <a:xfrm>
            <a:off x="604718" y="1726168"/>
            <a:ext cx="2159675" cy="269915"/>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Automated Checks</a:t>
            </a:r>
            <a:endParaRPr lang="en-US" sz="1700" dirty="0"/>
          </a:p>
        </p:txBody>
      </p:sp>
      <p:sp>
        <p:nvSpPr>
          <p:cNvPr id="4" name="Text 2"/>
          <p:cNvSpPr/>
          <p:nvPr/>
        </p:nvSpPr>
        <p:spPr>
          <a:xfrm>
            <a:off x="604718" y="2168843"/>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TypeScript compilation (no errors)</a:t>
            </a:r>
            <a:endParaRPr lang="en-US" sz="1350" dirty="0"/>
          </a:p>
        </p:txBody>
      </p:sp>
      <p:sp>
        <p:nvSpPr>
          <p:cNvPr id="5" name="Text 3"/>
          <p:cNvSpPr/>
          <p:nvPr/>
        </p:nvSpPr>
        <p:spPr>
          <a:xfrm>
            <a:off x="604718" y="2505551"/>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ESLint validation (code style, potential bugs)</a:t>
            </a:r>
            <a:endParaRPr lang="en-US" sz="1350" dirty="0"/>
          </a:p>
        </p:txBody>
      </p:sp>
      <p:sp>
        <p:nvSpPr>
          <p:cNvPr id="6" name="Text 4"/>
          <p:cNvSpPr/>
          <p:nvPr/>
        </p:nvSpPr>
        <p:spPr>
          <a:xfrm>
            <a:off x="604718" y="2842260"/>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Prettier formatting (consistent style)</a:t>
            </a:r>
            <a:endParaRPr lang="en-US" sz="1350" dirty="0"/>
          </a:p>
        </p:txBody>
      </p:sp>
      <p:sp>
        <p:nvSpPr>
          <p:cNvPr id="7" name="Text 5"/>
          <p:cNvSpPr/>
          <p:nvPr/>
        </p:nvSpPr>
        <p:spPr>
          <a:xfrm>
            <a:off x="604718" y="3178969"/>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Unit test pass rate (&gt;90% coverage target)</a:t>
            </a:r>
            <a:endParaRPr lang="en-US" sz="1350" dirty="0"/>
          </a:p>
        </p:txBody>
      </p:sp>
      <p:sp>
        <p:nvSpPr>
          <p:cNvPr id="8" name="Text 6"/>
          <p:cNvSpPr/>
          <p:nvPr/>
        </p:nvSpPr>
        <p:spPr>
          <a:xfrm>
            <a:off x="604718" y="3515677"/>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Build success (production bundle generation)</a:t>
            </a:r>
            <a:endParaRPr lang="en-US" sz="1350" dirty="0"/>
          </a:p>
        </p:txBody>
      </p:sp>
      <p:sp>
        <p:nvSpPr>
          <p:cNvPr id="9" name="Text 7"/>
          <p:cNvSpPr/>
          <p:nvPr/>
        </p:nvSpPr>
        <p:spPr>
          <a:xfrm>
            <a:off x="7533561" y="1726168"/>
            <a:ext cx="2159675" cy="269915"/>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Human Review</a:t>
            </a:r>
            <a:endParaRPr lang="en-US" sz="1700" dirty="0"/>
          </a:p>
        </p:txBody>
      </p:sp>
      <p:sp>
        <p:nvSpPr>
          <p:cNvPr id="10" name="Text 8"/>
          <p:cNvSpPr/>
          <p:nvPr/>
        </p:nvSpPr>
        <p:spPr>
          <a:xfrm>
            <a:off x="7533561" y="2168843"/>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Architecture alignment (follows patterns)</a:t>
            </a:r>
            <a:endParaRPr lang="en-US" sz="1350" dirty="0"/>
          </a:p>
        </p:txBody>
      </p:sp>
      <p:sp>
        <p:nvSpPr>
          <p:cNvPr id="11" name="Text 9"/>
          <p:cNvSpPr/>
          <p:nvPr/>
        </p:nvSpPr>
        <p:spPr>
          <a:xfrm>
            <a:off x="7533561" y="2505551"/>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Code clarity (readable, well-named variables)</a:t>
            </a:r>
            <a:endParaRPr lang="en-US" sz="1350" dirty="0"/>
          </a:p>
        </p:txBody>
      </p:sp>
      <p:sp>
        <p:nvSpPr>
          <p:cNvPr id="12" name="Text 10"/>
          <p:cNvSpPr/>
          <p:nvPr/>
        </p:nvSpPr>
        <p:spPr>
          <a:xfrm>
            <a:off x="7533561" y="2842260"/>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Edge case handling (error scenarios considered)</a:t>
            </a:r>
            <a:endParaRPr lang="en-US" sz="1350" dirty="0"/>
          </a:p>
        </p:txBody>
      </p:sp>
      <p:sp>
        <p:nvSpPr>
          <p:cNvPr id="13" name="Text 11"/>
          <p:cNvSpPr/>
          <p:nvPr/>
        </p:nvSpPr>
        <p:spPr>
          <a:xfrm>
            <a:off x="7533561" y="3178969"/>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Security review (no credential exposure)</a:t>
            </a:r>
            <a:endParaRPr lang="en-US" sz="1350" dirty="0"/>
          </a:p>
        </p:txBody>
      </p:sp>
      <p:sp>
        <p:nvSpPr>
          <p:cNvPr id="14" name="Text 12"/>
          <p:cNvSpPr/>
          <p:nvPr/>
        </p:nvSpPr>
        <p:spPr>
          <a:xfrm>
            <a:off x="7533561" y="3515677"/>
            <a:ext cx="6499741" cy="276344"/>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Performance assessment (no obvious inefficiencies)</a:t>
            </a:r>
            <a:endParaRPr lang="en-US" sz="1350" dirty="0"/>
          </a:p>
        </p:txBody>
      </p:sp>
      <p:sp>
        <p:nvSpPr>
          <p:cNvPr id="15" name="Text 13"/>
          <p:cNvSpPr/>
          <p:nvPr/>
        </p:nvSpPr>
        <p:spPr>
          <a:xfrm>
            <a:off x="604718" y="4046696"/>
            <a:ext cx="13420963" cy="1105376"/>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code review process combines automated tooling (fast, consistent, catches syntactic issues) with human judgment (slow, contextual, catches semantic issues). Automated checks run on every commit via Git hooks or CI pipeline, providing immediate feedback about technical correctness. TypeScript compilation confirms type safety, ESLint enforces code style and catches common bug patterns (unused variables, unreachable code), Prettier ensures consistent formatting. These checks catch entire categories of issues before human review, focusing reviewer attention on higher-level concerns.</a:t>
            </a:r>
            <a:endParaRPr lang="en-US" sz="1350" dirty="0"/>
          </a:p>
        </p:txBody>
      </p:sp>
      <p:sp>
        <p:nvSpPr>
          <p:cNvPr id="16" name="Text 14"/>
          <p:cNvSpPr/>
          <p:nvPr/>
        </p:nvSpPr>
        <p:spPr>
          <a:xfrm>
            <a:off x="604718" y="5346383"/>
            <a:ext cx="13420963" cy="829032"/>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Human review focuses on what automated tools can't assess: does the code follow architectural patterns established in the codebase? Are variables named clearly, conveying intent without requiring lengthy comments? Does error handling cover likely failure modes (network timeout, API rate limit) not just happy path? Are there security issues (API keys in code, XSS vulnerabilities, CSRF risks)? These questions require contextual understanding and experience-based judgment that automated tools lack.</a:t>
            </a:r>
            <a:endParaRPr lang="en-US" sz="1350" dirty="0"/>
          </a:p>
        </p:txBody>
      </p:sp>
      <p:sp>
        <p:nvSpPr>
          <p:cNvPr id="17" name="Text 15"/>
          <p:cNvSpPr/>
          <p:nvPr/>
        </p:nvSpPr>
        <p:spPr>
          <a:xfrm>
            <a:off x="604718" y="6369725"/>
            <a:ext cx="13420963" cy="1105376"/>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review process discovered the API drift issues that Gemini's hallucination loops missed: a human reviewer familiar with the November 2025 SDK documentation would immediately recognize the package name error, async handling mistake, and configuration structure changes. This validates the principle that AI coding assistants augment but don't replace human expertise—reviewers provide the grounding in current reality (up-to-date SDK knowledge) that the model's training data lacks. The most effective development workflow combines AI suggestion generation (rapid ideation) with human verification (reality checking against current standards and documentation).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8300" y="540782"/>
            <a:ext cx="6280904" cy="614482"/>
          </a:xfrm>
          <a:prstGeom prst="rect">
            <a:avLst/>
          </a:prstGeom>
          <a:noFill/>
          <a:ln/>
        </p:spPr>
        <p:txBody>
          <a:bodyPr wrap="none" lIns="0" tIns="0" rIns="0" bIns="0" rtlCol="0" anchor="t"/>
          <a:lstStyle/>
          <a:p>
            <a:pPr algn="l" indent="0" marL="0">
              <a:lnSpc>
                <a:spcPts val="4800"/>
              </a:lnSpc>
              <a:buNone/>
            </a:pPr>
            <a:r>
              <a:rPr lang="en-US" sz="3850" dirty="0">
                <a:solidFill>
                  <a:srgbClr val="1B1B27"/>
                </a:solidFill>
                <a:latin typeface="Readex Pro" pitchFamily="34" charset="0"/>
                <a:ea typeface="Readex Pro" pitchFamily="34" charset="-122"/>
                <a:cs typeface="Readex Pro" pitchFamily="34" charset="-120"/>
              </a:rPr>
              <a:t>Loop 3: The Echo Chamber</a:t>
            </a:r>
            <a:endParaRPr lang="en-US" sz="3850" dirty="0"/>
          </a:p>
        </p:txBody>
      </p:sp>
      <p:sp>
        <p:nvSpPr>
          <p:cNvPr id="3" name="Text 1"/>
          <p:cNvSpPr/>
          <p:nvPr/>
        </p:nvSpPr>
        <p:spPr>
          <a:xfrm>
            <a:off x="983218" y="1769745"/>
            <a:ext cx="12958882" cy="629364"/>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"Implement modals with ULRM+ lore and ASCII strata to fix import resolution issues. The empty component structure is preventing proper module instantiation."</a:t>
            </a:r>
            <a:endParaRPr lang="en-US" sz="1500" dirty="0"/>
          </a:p>
        </p:txBody>
      </p:sp>
      <p:sp>
        <p:nvSpPr>
          <p:cNvPr id="4" name="Shape 2"/>
          <p:cNvSpPr/>
          <p:nvPr/>
        </p:nvSpPr>
        <p:spPr>
          <a:xfrm>
            <a:off x="688300" y="1548527"/>
            <a:ext cx="22860" cy="1071801"/>
          </a:xfrm>
          <a:prstGeom prst="rect">
            <a:avLst/>
          </a:prstGeom>
          <a:solidFill>
            <a:srgbClr val="1B1B27"/>
          </a:solidFill>
          <a:ln/>
        </p:spPr>
      </p:sp>
      <p:sp>
        <p:nvSpPr>
          <p:cNvPr id="5" name="Text 3"/>
          <p:cNvSpPr/>
          <p:nvPr/>
        </p:nvSpPr>
        <p:spPr>
          <a:xfrm>
            <a:off x="688300" y="2841546"/>
            <a:ext cx="13253799" cy="1258729"/>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By the third loop, the diagnostic pattern had entered what we term the "echo chamber" phase—a recursive reinforcement of the original false premise despite accumulating evidence to the contrary. The model's suggestion to "implement modals with ULRM+ lore" represented a fascinating meta-level confusion: the modals already contained the referenced architectural concepts (Unified Linguistic Resonance Mapping, ASCII dimensional strata), but the model appeared unable to verify this implementation against its diagnostic narrative.</a:t>
            </a:r>
            <a:endParaRPr lang="en-US" sz="1500" dirty="0"/>
          </a:p>
        </p:txBody>
      </p:sp>
      <p:sp>
        <p:nvSpPr>
          <p:cNvPr id="6" name="Text 4"/>
          <p:cNvSpPr/>
          <p:nvPr/>
        </p:nvSpPr>
        <p:spPr>
          <a:xfrm>
            <a:off x="688300" y="4321493"/>
            <a:ext cx="13253799" cy="1573411"/>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This loop consumed approximately 112 seconds and an estimated 140,000 tokens while producing a "populate mantra"—repetitive instructions to add content that already existed. The model generated elaborate component templates showing how to structure the modal code, including specific styling patterns (cyan themes, diagram pre-wrap formatting) that were already present in the actual implementation. This represents a critical failure mode in AI-assisted development: the model becoming trapped in a self-referential diagnostic loop, unable to escape the premise established in Loop 1 despite the lack of confirming evidence.</a:t>
            </a:r>
            <a:endParaRPr lang="en-US" sz="1500" dirty="0"/>
          </a:p>
        </p:txBody>
      </p:sp>
      <p:sp>
        <p:nvSpPr>
          <p:cNvPr id="7" name="Text 5"/>
          <p:cNvSpPr/>
          <p:nvPr/>
        </p:nvSpPr>
        <p:spPr>
          <a:xfrm>
            <a:off x="688300" y="6116122"/>
            <a:ext cx="13253799" cy="1573411"/>
          </a:xfrm>
          <a:prstGeom prst="rect">
            <a:avLst/>
          </a:prstGeom>
          <a:noFill/>
          <a:ln/>
        </p:spPr>
        <p:txBody>
          <a:bodyPr wrap="square" lIns="0" tIns="0" rIns="0" bIns="0" rtlCol="0" anchor="t"/>
          <a:lstStyle/>
          <a:p>
            <a:pPr algn="l" indent="0" marL="0">
              <a:lnSpc>
                <a:spcPts val="2450"/>
              </a:lnSpc>
              <a:buNone/>
            </a:pPr>
            <a:r>
              <a:rPr lang="en-US" sz="1500" dirty="0">
                <a:solidFill>
                  <a:srgbClr val="3C3939"/>
                </a:solidFill>
                <a:latin typeface="Roboto" pitchFamily="34" charset="0"/>
                <a:ea typeface="Roboto" pitchFamily="34" charset="-122"/>
                <a:cs typeface="Roboto" pitchFamily="34" charset="-120"/>
              </a:rPr>
              <a:t>What makes the echo chamber particularly problematic is its appearance of progress. Each iteration produced new suggestions, different code snippets, and refined explanations. To a developer under time pressure, this activity might create the illusion of productive debugging. However, forensic analysis reveals zero actual diagnostic advancement—each loop simply repackaged the original false premise with different terminology and code examples, consuming tokens and development time while making no measurable progress toward addressing the actual system issues (which, as we'll see, existed in the API integration layer, not the modal implementation).</a:t>
            </a:r>
            <a:endParaRPr lang="en-US" sz="15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572095" y="545068"/>
            <a:ext cx="8892778" cy="479584"/>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eadex Pro" pitchFamily="34" charset="0"/>
                <a:ea typeface="Readex Pro" pitchFamily="34" charset="-122"/>
                <a:cs typeface="Readex Pro" pitchFamily="34" charset="-120"/>
              </a:rPr>
              <a:t>Community Contribution: Open Source Potential</a:t>
            </a:r>
            <a:endParaRPr lang="en-US" sz="3000" dirty="0"/>
          </a:p>
        </p:txBody>
      </p:sp>
      <p:sp>
        <p:nvSpPr>
          <p:cNvPr id="3" name="Shape 1"/>
          <p:cNvSpPr/>
          <p:nvPr/>
        </p:nvSpPr>
        <p:spPr>
          <a:xfrm>
            <a:off x="572095" y="1561743"/>
            <a:ext cx="6666309" cy="1383030"/>
          </a:xfrm>
          <a:prstGeom prst="roundRect">
            <a:avLst>
              <a:gd name="adj" fmla="val 7934"/>
            </a:avLst>
          </a:prstGeom>
          <a:solidFill>
            <a:srgbClr val="FFFFFF">
              <a:alpha val="95000"/>
            </a:srgbClr>
          </a:solidFill>
          <a:ln/>
        </p:spPr>
      </p:sp>
      <p:sp>
        <p:nvSpPr>
          <p:cNvPr id="4" name="Shape 2"/>
          <p:cNvSpPr/>
          <p:nvPr/>
        </p:nvSpPr>
        <p:spPr>
          <a:xfrm>
            <a:off x="572095" y="1538883"/>
            <a:ext cx="6666309" cy="91440"/>
          </a:xfrm>
          <a:prstGeom prst="roundRect">
            <a:avLst>
              <a:gd name="adj" fmla="val 70508"/>
            </a:avLst>
          </a:prstGeom>
          <a:solidFill>
            <a:srgbClr val="1B1B27"/>
          </a:solidFill>
          <a:ln/>
        </p:spPr>
      </p:sp>
      <p:sp>
        <p:nvSpPr>
          <p:cNvPr id="5" name="Shape 3"/>
          <p:cNvSpPr/>
          <p:nvPr/>
        </p:nvSpPr>
        <p:spPr>
          <a:xfrm>
            <a:off x="3675043" y="1331595"/>
            <a:ext cx="460415" cy="460415"/>
          </a:xfrm>
          <a:prstGeom prst="roundRect">
            <a:avLst>
              <a:gd name="adj" fmla="val 198603"/>
            </a:avLst>
          </a:prstGeom>
          <a:solidFill>
            <a:srgbClr val="1B1B27"/>
          </a:solidFill>
          <a:ln/>
        </p:spPr>
      </p:sp>
      <p:sp>
        <p:nvSpPr>
          <p:cNvPr id="6" name="Text 4"/>
          <p:cNvSpPr/>
          <p:nvPr/>
        </p:nvSpPr>
        <p:spPr>
          <a:xfrm>
            <a:off x="3813155" y="1446728"/>
            <a:ext cx="184190" cy="230148"/>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Readex Pro" pitchFamily="34" charset="0"/>
                <a:ea typeface="Readex Pro" pitchFamily="34" charset="-122"/>
                <a:cs typeface="Readex Pro" pitchFamily="34" charset="-120"/>
              </a:rPr>
              <a:t>1</a:t>
            </a:r>
            <a:endParaRPr lang="en-US" sz="1450" dirty="0"/>
          </a:p>
        </p:txBody>
      </p:sp>
      <p:sp>
        <p:nvSpPr>
          <p:cNvPr id="7" name="Text 5"/>
          <p:cNvSpPr/>
          <p:nvPr/>
        </p:nvSpPr>
        <p:spPr>
          <a:xfrm>
            <a:off x="748427" y="1945481"/>
            <a:ext cx="1918811" cy="23991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Repository Setup</a:t>
            </a:r>
            <a:endParaRPr lang="en-US" sz="1500" dirty="0"/>
          </a:p>
        </p:txBody>
      </p:sp>
      <p:sp>
        <p:nvSpPr>
          <p:cNvPr id="8" name="Text 6"/>
          <p:cNvSpPr/>
          <p:nvPr/>
        </p:nvSpPr>
        <p:spPr>
          <a:xfrm>
            <a:off x="748427" y="2277428"/>
            <a:ext cx="6313646" cy="491014"/>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GitHub repository with clear README, contribution guidelines, issue templates, code of conduct, licensing (MIT recommended for maximum reuse)</a:t>
            </a:r>
            <a:endParaRPr lang="en-US" sz="1200" dirty="0"/>
          </a:p>
        </p:txBody>
      </p:sp>
      <p:sp>
        <p:nvSpPr>
          <p:cNvPr id="9" name="Shape 7"/>
          <p:cNvSpPr/>
          <p:nvPr/>
        </p:nvSpPr>
        <p:spPr>
          <a:xfrm>
            <a:off x="7391876" y="1561743"/>
            <a:ext cx="6666428" cy="1383030"/>
          </a:xfrm>
          <a:prstGeom prst="roundRect">
            <a:avLst>
              <a:gd name="adj" fmla="val 7934"/>
            </a:avLst>
          </a:prstGeom>
          <a:solidFill>
            <a:srgbClr val="FFFFFF">
              <a:alpha val="95000"/>
            </a:srgbClr>
          </a:solidFill>
          <a:ln/>
        </p:spPr>
      </p:sp>
      <p:sp>
        <p:nvSpPr>
          <p:cNvPr id="10" name="Shape 8"/>
          <p:cNvSpPr/>
          <p:nvPr/>
        </p:nvSpPr>
        <p:spPr>
          <a:xfrm>
            <a:off x="7391876" y="1538883"/>
            <a:ext cx="6666428" cy="91440"/>
          </a:xfrm>
          <a:prstGeom prst="roundRect">
            <a:avLst>
              <a:gd name="adj" fmla="val 70508"/>
            </a:avLst>
          </a:prstGeom>
          <a:solidFill>
            <a:srgbClr val="1B1B27"/>
          </a:solidFill>
          <a:ln/>
        </p:spPr>
      </p:sp>
      <p:sp>
        <p:nvSpPr>
          <p:cNvPr id="11" name="Shape 9"/>
          <p:cNvSpPr/>
          <p:nvPr/>
        </p:nvSpPr>
        <p:spPr>
          <a:xfrm>
            <a:off x="10494824" y="1331595"/>
            <a:ext cx="460415" cy="460415"/>
          </a:xfrm>
          <a:prstGeom prst="roundRect">
            <a:avLst>
              <a:gd name="adj" fmla="val 198603"/>
            </a:avLst>
          </a:prstGeom>
          <a:solidFill>
            <a:srgbClr val="1B1B27"/>
          </a:solidFill>
          <a:ln/>
        </p:spPr>
      </p:sp>
      <p:sp>
        <p:nvSpPr>
          <p:cNvPr id="12" name="Text 10"/>
          <p:cNvSpPr/>
          <p:nvPr/>
        </p:nvSpPr>
        <p:spPr>
          <a:xfrm>
            <a:off x="10632936" y="1446728"/>
            <a:ext cx="184190" cy="230148"/>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Readex Pro" pitchFamily="34" charset="0"/>
                <a:ea typeface="Readex Pro" pitchFamily="34" charset="-122"/>
                <a:cs typeface="Readex Pro" pitchFamily="34" charset="-120"/>
              </a:rPr>
              <a:t>2</a:t>
            </a:r>
            <a:endParaRPr lang="en-US" sz="1450" dirty="0"/>
          </a:p>
        </p:txBody>
      </p:sp>
      <p:sp>
        <p:nvSpPr>
          <p:cNvPr id="13" name="Text 11"/>
          <p:cNvSpPr/>
          <p:nvPr/>
        </p:nvSpPr>
        <p:spPr>
          <a:xfrm>
            <a:off x="7568208" y="1945481"/>
            <a:ext cx="1918811" cy="23991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Documentation</a:t>
            </a:r>
            <a:endParaRPr lang="en-US" sz="1500" dirty="0"/>
          </a:p>
        </p:txBody>
      </p:sp>
      <p:sp>
        <p:nvSpPr>
          <p:cNvPr id="14" name="Text 12"/>
          <p:cNvSpPr/>
          <p:nvPr/>
        </p:nvSpPr>
        <p:spPr>
          <a:xfrm>
            <a:off x="7568208" y="2277428"/>
            <a:ext cx="6313765" cy="491014"/>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Comprehensive setup instructions, architecture overview, API key configuration, deployment guides, enabling contributors to understand system quickly</a:t>
            </a:r>
            <a:endParaRPr lang="en-US" sz="1200" dirty="0"/>
          </a:p>
        </p:txBody>
      </p:sp>
      <p:sp>
        <p:nvSpPr>
          <p:cNvPr id="15" name="Shape 13"/>
          <p:cNvSpPr/>
          <p:nvPr/>
        </p:nvSpPr>
        <p:spPr>
          <a:xfrm>
            <a:off x="572095" y="3328392"/>
            <a:ext cx="6666309" cy="1383030"/>
          </a:xfrm>
          <a:prstGeom prst="roundRect">
            <a:avLst>
              <a:gd name="adj" fmla="val 7934"/>
            </a:avLst>
          </a:prstGeom>
          <a:solidFill>
            <a:srgbClr val="FFFFFF">
              <a:alpha val="95000"/>
            </a:srgbClr>
          </a:solidFill>
          <a:ln/>
        </p:spPr>
      </p:sp>
      <p:sp>
        <p:nvSpPr>
          <p:cNvPr id="16" name="Shape 14"/>
          <p:cNvSpPr/>
          <p:nvPr/>
        </p:nvSpPr>
        <p:spPr>
          <a:xfrm>
            <a:off x="572095" y="3305532"/>
            <a:ext cx="6666309" cy="91440"/>
          </a:xfrm>
          <a:prstGeom prst="roundRect">
            <a:avLst>
              <a:gd name="adj" fmla="val 70508"/>
            </a:avLst>
          </a:prstGeom>
          <a:solidFill>
            <a:srgbClr val="1B1B27"/>
          </a:solidFill>
          <a:ln/>
        </p:spPr>
      </p:sp>
      <p:sp>
        <p:nvSpPr>
          <p:cNvPr id="17" name="Shape 15"/>
          <p:cNvSpPr/>
          <p:nvPr/>
        </p:nvSpPr>
        <p:spPr>
          <a:xfrm>
            <a:off x="3675043" y="3098244"/>
            <a:ext cx="460415" cy="460415"/>
          </a:xfrm>
          <a:prstGeom prst="roundRect">
            <a:avLst>
              <a:gd name="adj" fmla="val 198603"/>
            </a:avLst>
          </a:prstGeom>
          <a:solidFill>
            <a:srgbClr val="1B1B27"/>
          </a:solidFill>
          <a:ln/>
        </p:spPr>
      </p:sp>
      <p:sp>
        <p:nvSpPr>
          <p:cNvPr id="18" name="Text 16"/>
          <p:cNvSpPr/>
          <p:nvPr/>
        </p:nvSpPr>
        <p:spPr>
          <a:xfrm>
            <a:off x="3813155" y="3213378"/>
            <a:ext cx="184190" cy="230148"/>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Readex Pro" pitchFamily="34" charset="0"/>
                <a:ea typeface="Readex Pro" pitchFamily="34" charset="-122"/>
                <a:cs typeface="Readex Pro" pitchFamily="34" charset="-120"/>
              </a:rPr>
              <a:t>3</a:t>
            </a:r>
            <a:endParaRPr lang="en-US" sz="1450" dirty="0"/>
          </a:p>
        </p:txBody>
      </p:sp>
      <p:sp>
        <p:nvSpPr>
          <p:cNvPr id="19" name="Text 17"/>
          <p:cNvSpPr/>
          <p:nvPr/>
        </p:nvSpPr>
        <p:spPr>
          <a:xfrm>
            <a:off x="748427" y="3712131"/>
            <a:ext cx="1918811" cy="23991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Issue Tracker</a:t>
            </a:r>
            <a:endParaRPr lang="en-US" sz="1500" dirty="0"/>
          </a:p>
        </p:txBody>
      </p:sp>
      <p:sp>
        <p:nvSpPr>
          <p:cNvPr id="20" name="Text 18"/>
          <p:cNvSpPr/>
          <p:nvPr/>
        </p:nvSpPr>
        <p:spPr>
          <a:xfrm>
            <a:off x="748427" y="4044077"/>
            <a:ext cx="6313646" cy="491014"/>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Well-labeled issues (bug, enhancement, documentation), good first issue tags for newcomers, feature request templates for structured input</a:t>
            </a:r>
            <a:endParaRPr lang="en-US" sz="1200" dirty="0"/>
          </a:p>
        </p:txBody>
      </p:sp>
      <p:sp>
        <p:nvSpPr>
          <p:cNvPr id="21" name="Shape 19"/>
          <p:cNvSpPr/>
          <p:nvPr/>
        </p:nvSpPr>
        <p:spPr>
          <a:xfrm>
            <a:off x="7391876" y="3328392"/>
            <a:ext cx="6666428" cy="1383030"/>
          </a:xfrm>
          <a:prstGeom prst="roundRect">
            <a:avLst>
              <a:gd name="adj" fmla="val 7934"/>
            </a:avLst>
          </a:prstGeom>
          <a:solidFill>
            <a:srgbClr val="FFFFFF">
              <a:alpha val="95000"/>
            </a:srgbClr>
          </a:solidFill>
          <a:ln/>
        </p:spPr>
      </p:sp>
      <p:sp>
        <p:nvSpPr>
          <p:cNvPr id="22" name="Shape 20"/>
          <p:cNvSpPr/>
          <p:nvPr/>
        </p:nvSpPr>
        <p:spPr>
          <a:xfrm>
            <a:off x="7391876" y="3305532"/>
            <a:ext cx="6666428" cy="91440"/>
          </a:xfrm>
          <a:prstGeom prst="roundRect">
            <a:avLst>
              <a:gd name="adj" fmla="val 70508"/>
            </a:avLst>
          </a:prstGeom>
          <a:solidFill>
            <a:srgbClr val="1B1B27"/>
          </a:solidFill>
          <a:ln/>
        </p:spPr>
      </p:sp>
      <p:sp>
        <p:nvSpPr>
          <p:cNvPr id="23" name="Shape 21"/>
          <p:cNvSpPr/>
          <p:nvPr/>
        </p:nvSpPr>
        <p:spPr>
          <a:xfrm>
            <a:off x="10494824" y="3098244"/>
            <a:ext cx="460415" cy="460415"/>
          </a:xfrm>
          <a:prstGeom prst="roundRect">
            <a:avLst>
              <a:gd name="adj" fmla="val 198603"/>
            </a:avLst>
          </a:prstGeom>
          <a:solidFill>
            <a:srgbClr val="1B1B27"/>
          </a:solidFill>
          <a:ln/>
        </p:spPr>
      </p:sp>
      <p:sp>
        <p:nvSpPr>
          <p:cNvPr id="24" name="Text 22"/>
          <p:cNvSpPr/>
          <p:nvPr/>
        </p:nvSpPr>
        <p:spPr>
          <a:xfrm>
            <a:off x="10632936" y="3213378"/>
            <a:ext cx="184190" cy="230148"/>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Readex Pro" pitchFamily="34" charset="0"/>
                <a:ea typeface="Readex Pro" pitchFamily="34" charset="-122"/>
                <a:cs typeface="Readex Pro" pitchFamily="34" charset="-120"/>
              </a:rPr>
              <a:t>4</a:t>
            </a:r>
            <a:endParaRPr lang="en-US" sz="1450" dirty="0"/>
          </a:p>
        </p:txBody>
      </p:sp>
      <p:sp>
        <p:nvSpPr>
          <p:cNvPr id="25" name="Text 23"/>
          <p:cNvSpPr/>
          <p:nvPr/>
        </p:nvSpPr>
        <p:spPr>
          <a:xfrm>
            <a:off x="7568208" y="3712131"/>
            <a:ext cx="1918811" cy="239911"/>
          </a:xfrm>
          <a:prstGeom prst="rect">
            <a:avLst/>
          </a:prstGeom>
          <a:noFill/>
          <a:ln/>
        </p:spPr>
        <p:txBody>
          <a:bodyPr wrap="none" lIns="0" tIns="0" rIns="0" bIns="0" rtlCol="0" anchor="t"/>
          <a:lstStyle/>
          <a:p>
            <a:pPr algn="l"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CI/CD Pipeline</a:t>
            </a:r>
            <a:endParaRPr lang="en-US" sz="1500" dirty="0"/>
          </a:p>
        </p:txBody>
      </p:sp>
      <p:sp>
        <p:nvSpPr>
          <p:cNvPr id="26" name="Text 24"/>
          <p:cNvSpPr/>
          <p:nvPr/>
        </p:nvSpPr>
        <p:spPr>
          <a:xfrm>
            <a:off x="7568208" y="4044077"/>
            <a:ext cx="6313765" cy="491014"/>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Automated testing on pull requests, build verification, accessibility checks, ensuring contributions maintain quality standards</a:t>
            </a:r>
            <a:endParaRPr lang="en-US" sz="1200" dirty="0"/>
          </a:p>
        </p:txBody>
      </p:sp>
      <p:sp>
        <p:nvSpPr>
          <p:cNvPr id="27" name="Text 25"/>
          <p:cNvSpPr/>
          <p:nvPr/>
        </p:nvSpPr>
        <p:spPr>
          <a:xfrm>
            <a:off x="572095" y="4884063"/>
            <a:ext cx="13486209" cy="736521"/>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Open sourcing the project enables community contributions, expanding development capacity beyond a single developer or team. The repository setup phase proves critical: a clear README explaining what the project does, how to set it up, and how to contribute makes the difference between a ghost town and active community. The README should include motivating examples (screenshots of the interface, example conversations), installation instructions (Node version requirements, API key setup), and architecture overview (component relationships, key technologies).</a:t>
            </a:r>
            <a:endParaRPr lang="en-US" sz="1200" dirty="0"/>
          </a:p>
        </p:txBody>
      </p:sp>
      <p:sp>
        <p:nvSpPr>
          <p:cNvPr id="28" name="Text 26"/>
          <p:cNvSpPr/>
          <p:nvPr/>
        </p:nvSpPr>
        <p:spPr>
          <a:xfrm>
            <a:off x="572095" y="5793224"/>
            <a:ext cx="13486209" cy="736521"/>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contribution guidelines document community expectations: how to report bugs (minimal reproduction steps, expected vs. actual behavior), how to suggest features (use case description, proposed implementation), how to submit code (fork, branch, pull request workflow). Issue templates enforce this structure—users filling out a bug report template are guided to provide information contributors need for efficient diagnosis. The code of conduct establishes behavior standards, creating welcoming environment for diverse contributors.</a:t>
            </a:r>
            <a:endParaRPr lang="en-US" sz="1200" dirty="0"/>
          </a:p>
        </p:txBody>
      </p:sp>
      <p:sp>
        <p:nvSpPr>
          <p:cNvPr id="29" name="Text 27"/>
          <p:cNvSpPr/>
          <p:nvPr/>
        </p:nvSpPr>
        <p:spPr>
          <a:xfrm>
            <a:off x="572095" y="6702385"/>
            <a:ext cx="13486209" cy="982028"/>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CI/CD pipeline automates quality checks, preventing quality regression as contributors submit changes. When a pull request is opened, the pipeline automatically runs tests, TypeScript compilation, linting, and build verification, reporting results back to the pull request. This provides immediate feedback to contributors (did my changes break anything?) and gives maintainers confidence in merging (automated checks passed, manual review focuses on architecture/design). The automation scales community contribution—maintainers aren't bottlenecked by manual testing, enabling more rapid iteration.</a:t>
            </a:r>
            <a:endParaRPr lang="en-US"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572095" y="656273"/>
            <a:ext cx="7439263" cy="472797"/>
          </a:xfrm>
          <a:prstGeom prst="rect">
            <a:avLst/>
          </a:prstGeom>
          <a:noFill/>
          <a:ln/>
        </p:spPr>
        <p:txBody>
          <a:bodyPr wrap="none" lIns="0" tIns="0" rIns="0" bIns="0" rtlCol="0" anchor="t"/>
          <a:lstStyle/>
          <a:p>
            <a:pPr algn="l" indent="0" marL="0">
              <a:lnSpc>
                <a:spcPts val="3700"/>
              </a:lnSpc>
              <a:buNone/>
            </a:pPr>
            <a:r>
              <a:rPr lang="en-US" sz="2950" dirty="0">
                <a:solidFill>
                  <a:srgbClr val="1B1B27"/>
                </a:solidFill>
                <a:latin typeface="Readex Pro" pitchFamily="34" charset="0"/>
                <a:ea typeface="Readex Pro" pitchFamily="34" charset="-122"/>
                <a:cs typeface="Readex Pro" pitchFamily="34" charset="-120"/>
              </a:rPr>
              <a:t>Lessons Learned: Debugging AI Systems</a:t>
            </a:r>
            <a:endParaRPr lang="en-US" sz="2950" dirty="0"/>
          </a:p>
        </p:txBody>
      </p:sp>
      <p:sp>
        <p:nvSpPr>
          <p:cNvPr id="3" name="Shape 1"/>
          <p:cNvSpPr/>
          <p:nvPr/>
        </p:nvSpPr>
        <p:spPr>
          <a:xfrm>
            <a:off x="572095" y="3036927"/>
            <a:ext cx="13486209" cy="15240"/>
          </a:xfrm>
          <a:prstGeom prst="roundRect">
            <a:avLst>
              <a:gd name="adj" fmla="val 416926"/>
            </a:avLst>
          </a:prstGeom>
          <a:solidFill>
            <a:srgbClr val="C7C7D0"/>
          </a:solidFill>
          <a:ln/>
        </p:spPr>
      </p:sp>
      <p:sp>
        <p:nvSpPr>
          <p:cNvPr id="4" name="Shape 2"/>
          <p:cNvSpPr/>
          <p:nvPr/>
        </p:nvSpPr>
        <p:spPr>
          <a:xfrm>
            <a:off x="572095" y="1431608"/>
            <a:ext cx="3229689" cy="1605320"/>
          </a:xfrm>
          <a:prstGeom prst="roundRect">
            <a:avLst>
              <a:gd name="adj" fmla="val 3958"/>
            </a:avLst>
          </a:prstGeom>
          <a:solidFill>
            <a:srgbClr val="E1E1EA"/>
          </a:solidFill>
          <a:ln w="7620">
            <a:solidFill>
              <a:srgbClr val="C7C7D0"/>
            </a:solidFill>
            <a:prstDash val="solid"/>
          </a:ln>
        </p:spPr>
      </p:sp>
      <p:sp>
        <p:nvSpPr>
          <p:cNvPr id="5" name="Text 3"/>
          <p:cNvSpPr/>
          <p:nvPr/>
        </p:nvSpPr>
        <p:spPr>
          <a:xfrm>
            <a:off x="1241465" y="1590437"/>
            <a:ext cx="1890951" cy="236339"/>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eadex Pro" pitchFamily="34" charset="0"/>
                <a:ea typeface="Readex Pro" pitchFamily="34" charset="-122"/>
                <a:cs typeface="Readex Pro" pitchFamily="34" charset="-120"/>
              </a:rPr>
              <a:t>Verify Everything</a:t>
            </a:r>
            <a:endParaRPr lang="en-US" sz="1450" dirty="0"/>
          </a:p>
        </p:txBody>
      </p:sp>
      <p:sp>
        <p:nvSpPr>
          <p:cNvPr id="6" name="Text 4"/>
          <p:cNvSpPr/>
          <p:nvPr/>
        </p:nvSpPr>
        <p:spPr>
          <a:xfrm>
            <a:off x="730925" y="1917502"/>
            <a:ext cx="2912031" cy="968216"/>
          </a:xfrm>
          <a:prstGeom prst="rect">
            <a:avLst/>
          </a:prstGeom>
          <a:noFill/>
          <a:ln/>
        </p:spPr>
        <p:txBody>
          <a:bodyPr wrap="square" lIns="0" tIns="0" rIns="0" bIns="0" rtlCol="0" anchor="t"/>
          <a:lstStyle/>
          <a:p>
            <a:pPr algn="ctr" indent="0" marL="0">
              <a:lnSpc>
                <a:spcPts val="1900"/>
              </a:lnSpc>
              <a:buNone/>
            </a:pPr>
            <a:r>
              <a:rPr lang="en-US" sz="1150" dirty="0">
                <a:solidFill>
                  <a:srgbClr val="3C3939"/>
                </a:solidFill>
                <a:latin typeface="Roboto" pitchFamily="34" charset="0"/>
                <a:ea typeface="Roboto" pitchFamily="34" charset="-122"/>
                <a:cs typeface="Roboto" pitchFamily="34" charset="-120"/>
              </a:rPr>
              <a:t>AI suggestions sound authoritative but may be completely wrong. Independent verification (running code, checking documentation) is mandatory, not optional.</a:t>
            </a:r>
            <a:endParaRPr lang="en-US" sz="1150" dirty="0"/>
          </a:p>
        </p:txBody>
      </p:sp>
      <p:sp>
        <p:nvSpPr>
          <p:cNvPr id="7" name="Shape 5"/>
          <p:cNvSpPr/>
          <p:nvPr/>
        </p:nvSpPr>
        <p:spPr>
          <a:xfrm>
            <a:off x="3990856" y="3052167"/>
            <a:ext cx="3229808" cy="1605320"/>
          </a:xfrm>
          <a:prstGeom prst="rect">
            <a:avLst/>
          </a:prstGeom>
          <a:solidFill>
            <a:srgbClr val="E1E1EA"/>
          </a:solidFill>
          <a:ln/>
        </p:spPr>
      </p:sp>
      <p:sp>
        <p:nvSpPr>
          <p:cNvPr id="8" name="Text 6"/>
          <p:cNvSpPr/>
          <p:nvPr/>
        </p:nvSpPr>
        <p:spPr>
          <a:xfrm>
            <a:off x="4487585" y="3203377"/>
            <a:ext cx="2236351" cy="236339"/>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eadex Pro" pitchFamily="34" charset="0"/>
                <a:ea typeface="Readex Pro" pitchFamily="34" charset="-122"/>
                <a:cs typeface="Readex Pro" pitchFamily="34" charset="-120"/>
              </a:rPr>
              <a:t>Tool Grounding Essential</a:t>
            </a:r>
            <a:endParaRPr lang="en-US" sz="1450" dirty="0"/>
          </a:p>
        </p:txBody>
      </p:sp>
      <p:sp>
        <p:nvSpPr>
          <p:cNvPr id="9" name="Text 7"/>
          <p:cNvSpPr/>
          <p:nvPr/>
        </p:nvSpPr>
        <p:spPr>
          <a:xfrm>
            <a:off x="4149685" y="3530441"/>
            <a:ext cx="2912150" cy="968216"/>
          </a:xfrm>
          <a:prstGeom prst="rect">
            <a:avLst/>
          </a:prstGeom>
          <a:noFill/>
          <a:ln/>
        </p:spPr>
        <p:txBody>
          <a:bodyPr wrap="square" lIns="0" tIns="0" rIns="0" bIns="0" rtlCol="0" anchor="t"/>
          <a:lstStyle/>
          <a:p>
            <a:pPr algn="ctr" indent="0" marL="0">
              <a:lnSpc>
                <a:spcPts val="1900"/>
              </a:lnSpc>
              <a:buNone/>
            </a:pPr>
            <a:r>
              <a:rPr lang="en-US" sz="1150" dirty="0">
                <a:solidFill>
                  <a:srgbClr val="3C3939"/>
                </a:solidFill>
                <a:latin typeface="Roboto" pitchFamily="34" charset="0"/>
                <a:ea typeface="Roboto" pitchFamily="34" charset="-122"/>
                <a:cs typeface="Roboto" pitchFamily="34" charset="-120"/>
              </a:rPr>
              <a:t>Models without execution capabilities can't verify runtime claims. Integrate tools (compilers, test runners, linters) into diagnostic workflow.</a:t>
            </a:r>
            <a:endParaRPr lang="en-US" sz="1150" dirty="0"/>
          </a:p>
        </p:txBody>
      </p:sp>
      <p:sp>
        <p:nvSpPr>
          <p:cNvPr id="10" name="Shape 8"/>
          <p:cNvSpPr/>
          <p:nvPr/>
        </p:nvSpPr>
        <p:spPr>
          <a:xfrm>
            <a:off x="7409736" y="1431608"/>
            <a:ext cx="3229689" cy="1605320"/>
          </a:xfrm>
          <a:prstGeom prst="roundRect">
            <a:avLst>
              <a:gd name="adj" fmla="val 3958"/>
            </a:avLst>
          </a:prstGeom>
          <a:solidFill>
            <a:srgbClr val="E1E1EA"/>
          </a:solidFill>
          <a:ln w="7620">
            <a:solidFill>
              <a:srgbClr val="C7C7D0"/>
            </a:solidFill>
            <a:prstDash val="solid"/>
          </a:ln>
        </p:spPr>
      </p:sp>
      <p:sp>
        <p:nvSpPr>
          <p:cNvPr id="11" name="Text 9"/>
          <p:cNvSpPr/>
          <p:nvPr/>
        </p:nvSpPr>
        <p:spPr>
          <a:xfrm>
            <a:off x="8078033" y="1590437"/>
            <a:ext cx="1892975" cy="236339"/>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eadex Pro" pitchFamily="34" charset="0"/>
                <a:ea typeface="Readex Pro" pitchFamily="34" charset="-122"/>
                <a:cs typeface="Readex Pro" pitchFamily="34" charset="-120"/>
              </a:rPr>
              <a:t>Documentation Wins</a:t>
            </a:r>
            <a:endParaRPr lang="en-US" sz="1450" dirty="0"/>
          </a:p>
        </p:txBody>
      </p:sp>
      <p:sp>
        <p:nvSpPr>
          <p:cNvPr id="12" name="Text 10"/>
          <p:cNvSpPr/>
          <p:nvPr/>
        </p:nvSpPr>
        <p:spPr>
          <a:xfrm>
            <a:off x="7568565" y="1917502"/>
            <a:ext cx="2912031" cy="968216"/>
          </a:xfrm>
          <a:prstGeom prst="rect">
            <a:avLst/>
          </a:prstGeom>
          <a:noFill/>
          <a:ln/>
        </p:spPr>
        <p:txBody>
          <a:bodyPr wrap="square" lIns="0" tIns="0" rIns="0" bIns="0" rtlCol="0" anchor="t"/>
          <a:lstStyle/>
          <a:p>
            <a:pPr algn="ctr" indent="0" marL="0">
              <a:lnSpc>
                <a:spcPts val="1900"/>
              </a:lnSpc>
              <a:buNone/>
            </a:pPr>
            <a:r>
              <a:rPr lang="en-US" sz="1150" dirty="0">
                <a:solidFill>
                  <a:srgbClr val="3C3939"/>
                </a:solidFill>
                <a:latin typeface="Roboto" pitchFamily="34" charset="0"/>
                <a:ea typeface="Roboto" pitchFamily="34" charset="-122"/>
                <a:cs typeface="Roboto" pitchFamily="34" charset="-120"/>
              </a:rPr>
              <a:t>When AI fails, official documentation resolves. Maintain authoritative source awareness—some questions require going to the source, not asking the model.</a:t>
            </a:r>
            <a:endParaRPr lang="en-US" sz="1150" dirty="0"/>
          </a:p>
        </p:txBody>
      </p:sp>
      <p:sp>
        <p:nvSpPr>
          <p:cNvPr id="13" name="Shape 11"/>
          <p:cNvSpPr/>
          <p:nvPr/>
        </p:nvSpPr>
        <p:spPr>
          <a:xfrm>
            <a:off x="10828496" y="3052167"/>
            <a:ext cx="3229808" cy="1605320"/>
          </a:xfrm>
          <a:prstGeom prst="rect">
            <a:avLst/>
          </a:prstGeom>
          <a:solidFill>
            <a:srgbClr val="E1E1EA"/>
          </a:solidFill>
          <a:ln/>
        </p:spPr>
      </p:sp>
      <p:sp>
        <p:nvSpPr>
          <p:cNvPr id="14" name="Text 12"/>
          <p:cNvSpPr/>
          <p:nvPr/>
        </p:nvSpPr>
        <p:spPr>
          <a:xfrm>
            <a:off x="11337012" y="3203377"/>
            <a:ext cx="2212658" cy="236339"/>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eadex Pro" pitchFamily="34" charset="0"/>
                <a:ea typeface="Readex Pro" pitchFamily="34" charset="-122"/>
                <a:cs typeface="Readex Pro" pitchFamily="34" charset="-120"/>
              </a:rPr>
              <a:t>Token Economics Matter</a:t>
            </a:r>
            <a:endParaRPr lang="en-US" sz="1450" dirty="0"/>
          </a:p>
        </p:txBody>
      </p:sp>
      <p:sp>
        <p:nvSpPr>
          <p:cNvPr id="15" name="Text 13"/>
          <p:cNvSpPr/>
          <p:nvPr/>
        </p:nvSpPr>
        <p:spPr>
          <a:xfrm>
            <a:off x="10987326" y="3530441"/>
            <a:ext cx="2912150" cy="968216"/>
          </a:xfrm>
          <a:prstGeom prst="rect">
            <a:avLst/>
          </a:prstGeom>
          <a:noFill/>
          <a:ln/>
        </p:spPr>
        <p:txBody>
          <a:bodyPr wrap="square" lIns="0" tIns="0" rIns="0" bIns="0" rtlCol="0" anchor="t"/>
          <a:lstStyle/>
          <a:p>
            <a:pPr algn="ctr" indent="0" marL="0">
              <a:lnSpc>
                <a:spcPts val="1900"/>
              </a:lnSpc>
              <a:buNone/>
            </a:pPr>
            <a:r>
              <a:rPr lang="en-US" sz="1150" dirty="0">
                <a:solidFill>
                  <a:srgbClr val="3C3939"/>
                </a:solidFill>
                <a:latin typeface="Roboto" pitchFamily="34" charset="0"/>
                <a:ea typeface="Roboto" pitchFamily="34" charset="-122"/>
                <a:cs typeface="Roboto" pitchFamily="34" charset="-120"/>
              </a:rPr>
              <a:t>Hallucination loops waste significant resources. Monitor token usage, set budgets, intervene when diagnostic conversations become unproductive.</a:t>
            </a:r>
            <a:endParaRPr lang="en-US" sz="1150" dirty="0"/>
          </a:p>
        </p:txBody>
      </p:sp>
      <p:sp>
        <p:nvSpPr>
          <p:cNvPr id="16" name="Text 14"/>
          <p:cNvSpPr/>
          <p:nvPr/>
        </p:nvSpPr>
        <p:spPr>
          <a:xfrm>
            <a:off x="572095" y="4812387"/>
            <a:ext cx="13486209" cy="726162"/>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The investigation crystallizes several principles for effective AI-assisted development. The verification principle supersedes all others: never assume AI suggestions are correct without independent validation. This doesn't mean distrusting the model entirely—AI provides valuable rapid prototyping and ideation—but it means maintaining healthy skepticism. Every suggestion should pass through verification layers: does it compile? do tests pass? does it match documentation? This layered verification catches errors early, before they propagate into system behavior.</a:t>
            </a:r>
            <a:endParaRPr lang="en-US" sz="1150" dirty="0"/>
          </a:p>
        </p:txBody>
      </p:sp>
      <p:sp>
        <p:nvSpPr>
          <p:cNvPr id="17" name="Text 15"/>
          <p:cNvSpPr/>
          <p:nvPr/>
        </p:nvSpPr>
        <p:spPr>
          <a:xfrm>
            <a:off x="572095" y="5708690"/>
            <a:ext cx="13486209" cy="726162"/>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The tool grounding requirement highlights current model limitations. Future AI systems might integrate code execution, documentation lookup, or runtime simulation capabilities—but current models operate purely linguistically. This argues for development environments that combine AI suggestion generation with immediate automated verification. IDE plugins that run tests automatically when code changes, or CI systems that validate pull requests before review, provide the grounding current models lack.</a:t>
            </a:r>
            <a:endParaRPr lang="en-US" sz="1150" dirty="0"/>
          </a:p>
        </p:txBody>
      </p:sp>
      <p:sp>
        <p:nvSpPr>
          <p:cNvPr id="18" name="Text 16"/>
          <p:cNvSpPr/>
          <p:nvPr/>
        </p:nvSpPr>
        <p:spPr>
          <a:xfrm>
            <a:off x="572095" y="6604992"/>
            <a:ext cx="13486209" cy="968216"/>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The documentation primacy principle recognizes that AI training data goes stale. For rapidly evolving APIs (like Google's Generative AI SDK), official documentation represents ground truth that no model training can replace. Effective AI usage involves knowing when to query the model (exploratory questions, pattern suggestions, code generation) and when to consult documentation (API contract verification, breaking change discovery, version-specific behavior). The investigation resolved only when the developer consulted the November 2025 SDK documentation, not through continued model querying.</a:t>
            </a:r>
            <a:endParaRPr lang="en-US" sz="11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572095" y="727829"/>
            <a:ext cx="7246501" cy="442555"/>
          </a:xfrm>
          <a:prstGeom prst="rect">
            <a:avLst/>
          </a:prstGeom>
          <a:noFill/>
          <a:ln/>
        </p:spPr>
        <p:txBody>
          <a:bodyPr wrap="none" lIns="0" tIns="0" rIns="0" bIns="0" rtlCol="0" anchor="t"/>
          <a:lstStyle/>
          <a:p>
            <a:pPr algn="l" indent="0" marL="0">
              <a:lnSpc>
                <a:spcPts val="3450"/>
              </a:lnSpc>
              <a:buNone/>
            </a:pPr>
            <a:r>
              <a:rPr lang="en-US" sz="2750" dirty="0">
                <a:solidFill>
                  <a:srgbClr val="1B1B27"/>
                </a:solidFill>
                <a:latin typeface="Readex Pro" pitchFamily="34" charset="0"/>
                <a:ea typeface="Readex Pro" pitchFamily="34" charset="-122"/>
                <a:cs typeface="Readex Pro" pitchFamily="34" charset="-120"/>
              </a:rPr>
              <a:t>Architectural Principles: Extracted Patterns</a:t>
            </a:r>
            <a:endParaRPr lang="en-US" sz="2750" dirty="0"/>
          </a:p>
        </p:txBody>
      </p:sp>
      <p:pic>
        <p:nvPicPr>
          <p:cNvPr id="3" name="Image 0" descr="preencoded.png">    </p:cNvPr>
          <p:cNvPicPr>
            <a:picLocks noChangeAspect="1"/>
          </p:cNvPicPr>
          <p:nvPr/>
        </p:nvPicPr>
        <p:blipFill>
          <a:blip r:embed="rId1"/>
          <a:stretch>
            <a:fillRect/>
          </a:stretch>
        </p:blipFill>
        <p:spPr>
          <a:xfrm>
            <a:off x="3276005" y="1453634"/>
            <a:ext cx="1335048" cy="509826"/>
          </a:xfrm>
          <a:prstGeom prst="rect">
            <a:avLst/>
          </a:prstGeom>
        </p:spPr>
      </p:pic>
      <p:sp>
        <p:nvSpPr>
          <p:cNvPr id="4" name="Text 1"/>
          <p:cNvSpPr/>
          <p:nvPr/>
        </p:nvSpPr>
        <p:spPr>
          <a:xfrm>
            <a:off x="3843933" y="1639253"/>
            <a:ext cx="199072" cy="248960"/>
          </a:xfrm>
          <a:prstGeom prst="rect">
            <a:avLst/>
          </a:prstGeom>
          <a:noFill/>
          <a:ln/>
        </p:spPr>
        <p:txBody>
          <a:bodyPr wrap="none" lIns="0" tIns="0" rIns="0" bIns="0" rtlCol="0" anchor="t"/>
          <a:lstStyle/>
          <a:p>
            <a:pPr algn="ctr" indent="0" marL="0">
              <a:lnSpc>
                <a:spcPts val="2500"/>
              </a:lnSpc>
              <a:buNone/>
            </a:pPr>
            <a:r>
              <a:rPr lang="en-US" sz="1550" dirty="0">
                <a:solidFill>
                  <a:srgbClr val="3C3939"/>
                </a:solidFill>
                <a:latin typeface="Readex Pro" pitchFamily="34" charset="0"/>
                <a:ea typeface="Readex Pro" pitchFamily="34" charset="-122"/>
                <a:cs typeface="Readex Pro" pitchFamily="34" charset="-120"/>
              </a:rPr>
              <a:t>1</a:t>
            </a:r>
            <a:endParaRPr lang="en-US" sz="1550" dirty="0"/>
          </a:p>
        </p:txBody>
      </p:sp>
      <p:sp>
        <p:nvSpPr>
          <p:cNvPr id="5" name="Text 2"/>
          <p:cNvSpPr/>
          <p:nvPr/>
        </p:nvSpPr>
        <p:spPr>
          <a:xfrm>
            <a:off x="4752618" y="1595199"/>
            <a:ext cx="1477208"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Separation of Concerns</a:t>
            </a:r>
            <a:endParaRPr lang="en-US" sz="1100" dirty="0"/>
          </a:p>
        </p:txBody>
      </p:sp>
      <p:sp>
        <p:nvSpPr>
          <p:cNvPr id="6" name="Shape 3"/>
          <p:cNvSpPr/>
          <p:nvPr/>
        </p:nvSpPr>
        <p:spPr>
          <a:xfrm>
            <a:off x="4646414" y="1977271"/>
            <a:ext cx="9376529" cy="7620"/>
          </a:xfrm>
          <a:prstGeom prst="roundRect">
            <a:avLst>
              <a:gd name="adj" fmla="val 780698"/>
            </a:avLst>
          </a:prstGeom>
          <a:solidFill>
            <a:srgbClr val="C7C7D0"/>
          </a:solidFill>
          <a:ln/>
        </p:spPr>
      </p:sp>
      <p:pic>
        <p:nvPicPr>
          <p:cNvPr id="7" name="Image 1" descr="preencoded.png">    </p:cNvPr>
          <p:cNvPicPr>
            <a:picLocks noChangeAspect="1"/>
          </p:cNvPicPr>
          <p:nvPr/>
        </p:nvPicPr>
        <p:blipFill>
          <a:blip r:embed="rId2"/>
          <a:stretch>
            <a:fillRect/>
          </a:stretch>
        </p:blipFill>
        <p:spPr>
          <a:xfrm>
            <a:off x="2608421" y="1998821"/>
            <a:ext cx="2670215" cy="509826"/>
          </a:xfrm>
          <a:prstGeom prst="rect">
            <a:avLst/>
          </a:prstGeom>
        </p:spPr>
      </p:pic>
      <p:sp>
        <p:nvSpPr>
          <p:cNvPr id="8" name="Text 4"/>
          <p:cNvSpPr/>
          <p:nvPr/>
        </p:nvSpPr>
        <p:spPr>
          <a:xfrm>
            <a:off x="3843933" y="2129195"/>
            <a:ext cx="199072" cy="248960"/>
          </a:xfrm>
          <a:prstGeom prst="rect">
            <a:avLst/>
          </a:prstGeom>
          <a:noFill/>
          <a:ln/>
        </p:spPr>
        <p:txBody>
          <a:bodyPr wrap="none" lIns="0" tIns="0" rIns="0" bIns="0" rtlCol="0" anchor="t"/>
          <a:lstStyle/>
          <a:p>
            <a:pPr algn="ctr" indent="0" marL="0">
              <a:lnSpc>
                <a:spcPts val="2500"/>
              </a:lnSpc>
              <a:buNone/>
            </a:pPr>
            <a:r>
              <a:rPr lang="en-US" sz="1550" dirty="0">
                <a:solidFill>
                  <a:srgbClr val="3C3939"/>
                </a:solidFill>
                <a:latin typeface="Readex Pro" pitchFamily="34" charset="0"/>
                <a:ea typeface="Readex Pro" pitchFamily="34" charset="-122"/>
                <a:cs typeface="Readex Pro" pitchFamily="34" charset="-120"/>
              </a:rPr>
              <a:t>2</a:t>
            </a:r>
            <a:endParaRPr lang="en-US" sz="1550" dirty="0"/>
          </a:p>
        </p:txBody>
      </p:sp>
      <p:sp>
        <p:nvSpPr>
          <p:cNvPr id="9" name="Text 5"/>
          <p:cNvSpPr/>
          <p:nvPr/>
        </p:nvSpPr>
        <p:spPr>
          <a:xfrm>
            <a:off x="5420201" y="2140387"/>
            <a:ext cx="1641038"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Progressive Enhancement</a:t>
            </a:r>
            <a:endParaRPr lang="en-US" sz="1100" dirty="0"/>
          </a:p>
        </p:txBody>
      </p:sp>
      <p:sp>
        <p:nvSpPr>
          <p:cNvPr id="10" name="Shape 6"/>
          <p:cNvSpPr/>
          <p:nvPr/>
        </p:nvSpPr>
        <p:spPr>
          <a:xfrm>
            <a:off x="5313998" y="2522458"/>
            <a:ext cx="8708946" cy="7620"/>
          </a:xfrm>
          <a:prstGeom prst="roundRect">
            <a:avLst>
              <a:gd name="adj" fmla="val 780698"/>
            </a:avLst>
          </a:prstGeom>
          <a:solidFill>
            <a:srgbClr val="C7C7D0"/>
          </a:solidFill>
          <a:ln/>
        </p:spPr>
      </p:sp>
      <p:pic>
        <p:nvPicPr>
          <p:cNvPr id="11" name="Image 2" descr="preencoded.png">    </p:cNvPr>
          <p:cNvPicPr>
            <a:picLocks noChangeAspect="1"/>
          </p:cNvPicPr>
          <p:nvPr/>
        </p:nvPicPr>
        <p:blipFill>
          <a:blip r:embed="rId3"/>
          <a:stretch>
            <a:fillRect/>
          </a:stretch>
        </p:blipFill>
        <p:spPr>
          <a:xfrm>
            <a:off x="1940838" y="2544008"/>
            <a:ext cx="4005382" cy="509826"/>
          </a:xfrm>
          <a:prstGeom prst="rect">
            <a:avLst/>
          </a:prstGeom>
        </p:spPr>
      </p:pic>
      <p:sp>
        <p:nvSpPr>
          <p:cNvPr id="12" name="Text 7"/>
          <p:cNvSpPr/>
          <p:nvPr/>
        </p:nvSpPr>
        <p:spPr>
          <a:xfrm>
            <a:off x="3843933" y="2674382"/>
            <a:ext cx="199072" cy="248960"/>
          </a:xfrm>
          <a:prstGeom prst="rect">
            <a:avLst/>
          </a:prstGeom>
          <a:noFill/>
          <a:ln/>
        </p:spPr>
        <p:txBody>
          <a:bodyPr wrap="none" lIns="0" tIns="0" rIns="0" bIns="0" rtlCol="0" anchor="t"/>
          <a:lstStyle/>
          <a:p>
            <a:pPr algn="ctr" indent="0" marL="0">
              <a:lnSpc>
                <a:spcPts val="2500"/>
              </a:lnSpc>
              <a:buNone/>
            </a:pPr>
            <a:r>
              <a:rPr lang="en-US" sz="1550" dirty="0">
                <a:solidFill>
                  <a:srgbClr val="3C3939"/>
                </a:solidFill>
                <a:latin typeface="Readex Pro" pitchFamily="34" charset="0"/>
                <a:ea typeface="Readex Pro" pitchFamily="34" charset="-122"/>
                <a:cs typeface="Readex Pro" pitchFamily="34" charset="-120"/>
              </a:rPr>
              <a:t>3</a:t>
            </a:r>
            <a:endParaRPr lang="en-US" sz="1550" dirty="0"/>
          </a:p>
        </p:txBody>
      </p:sp>
      <p:sp>
        <p:nvSpPr>
          <p:cNvPr id="13" name="Text 8"/>
          <p:cNvSpPr/>
          <p:nvPr/>
        </p:nvSpPr>
        <p:spPr>
          <a:xfrm>
            <a:off x="6087785" y="2685574"/>
            <a:ext cx="1330881"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Graceful Degradation</a:t>
            </a:r>
            <a:endParaRPr lang="en-US" sz="1100" dirty="0"/>
          </a:p>
        </p:txBody>
      </p:sp>
      <p:sp>
        <p:nvSpPr>
          <p:cNvPr id="14" name="Shape 9"/>
          <p:cNvSpPr/>
          <p:nvPr/>
        </p:nvSpPr>
        <p:spPr>
          <a:xfrm>
            <a:off x="5981581" y="3067645"/>
            <a:ext cx="8041362" cy="7620"/>
          </a:xfrm>
          <a:prstGeom prst="roundRect">
            <a:avLst>
              <a:gd name="adj" fmla="val 780698"/>
            </a:avLst>
          </a:prstGeom>
          <a:solidFill>
            <a:srgbClr val="C7C7D0"/>
          </a:solidFill>
          <a:ln/>
        </p:spPr>
      </p:sp>
      <p:pic>
        <p:nvPicPr>
          <p:cNvPr id="15" name="Image 3" descr="preencoded.png">    </p:cNvPr>
          <p:cNvPicPr>
            <a:picLocks noChangeAspect="1"/>
          </p:cNvPicPr>
          <p:nvPr/>
        </p:nvPicPr>
        <p:blipFill>
          <a:blip r:embed="rId4"/>
          <a:stretch>
            <a:fillRect/>
          </a:stretch>
        </p:blipFill>
        <p:spPr>
          <a:xfrm>
            <a:off x="1273373" y="3089196"/>
            <a:ext cx="5340429" cy="509826"/>
          </a:xfrm>
          <a:prstGeom prst="rect">
            <a:avLst/>
          </a:prstGeom>
        </p:spPr>
      </p:pic>
      <p:sp>
        <p:nvSpPr>
          <p:cNvPr id="16" name="Text 10"/>
          <p:cNvSpPr/>
          <p:nvPr/>
        </p:nvSpPr>
        <p:spPr>
          <a:xfrm>
            <a:off x="3843933" y="3219569"/>
            <a:ext cx="199072" cy="248960"/>
          </a:xfrm>
          <a:prstGeom prst="rect">
            <a:avLst/>
          </a:prstGeom>
          <a:noFill/>
          <a:ln/>
        </p:spPr>
        <p:txBody>
          <a:bodyPr wrap="none" lIns="0" tIns="0" rIns="0" bIns="0" rtlCol="0" anchor="t"/>
          <a:lstStyle/>
          <a:p>
            <a:pPr algn="ctr" indent="0" marL="0">
              <a:lnSpc>
                <a:spcPts val="2500"/>
              </a:lnSpc>
              <a:buNone/>
            </a:pPr>
            <a:r>
              <a:rPr lang="en-US" sz="1550" dirty="0">
                <a:solidFill>
                  <a:srgbClr val="3C3939"/>
                </a:solidFill>
                <a:latin typeface="Readex Pro" pitchFamily="34" charset="0"/>
                <a:ea typeface="Readex Pro" pitchFamily="34" charset="-122"/>
                <a:cs typeface="Readex Pro" pitchFamily="34" charset="-120"/>
              </a:rPr>
              <a:t>4</a:t>
            </a:r>
            <a:endParaRPr lang="en-US" sz="1550" dirty="0"/>
          </a:p>
        </p:txBody>
      </p:sp>
      <p:sp>
        <p:nvSpPr>
          <p:cNvPr id="17" name="Text 11"/>
          <p:cNvSpPr/>
          <p:nvPr/>
        </p:nvSpPr>
        <p:spPr>
          <a:xfrm>
            <a:off x="6755368" y="3230761"/>
            <a:ext cx="1243489"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User-Centric Design</a:t>
            </a:r>
            <a:endParaRPr lang="en-US" sz="1100" dirty="0"/>
          </a:p>
        </p:txBody>
      </p:sp>
      <p:sp>
        <p:nvSpPr>
          <p:cNvPr id="18" name="Shape 12"/>
          <p:cNvSpPr/>
          <p:nvPr/>
        </p:nvSpPr>
        <p:spPr>
          <a:xfrm>
            <a:off x="6649164" y="3612833"/>
            <a:ext cx="7373779" cy="7620"/>
          </a:xfrm>
          <a:prstGeom prst="roundRect">
            <a:avLst>
              <a:gd name="adj" fmla="val 780698"/>
            </a:avLst>
          </a:prstGeom>
          <a:solidFill>
            <a:srgbClr val="C7C7D0"/>
          </a:solidFill>
          <a:ln/>
        </p:spPr>
      </p:sp>
      <p:pic>
        <p:nvPicPr>
          <p:cNvPr id="19" name="Image 4" descr="preencoded.png">    </p:cNvPr>
          <p:cNvPicPr>
            <a:picLocks noChangeAspect="1"/>
          </p:cNvPicPr>
          <p:nvPr/>
        </p:nvPicPr>
        <p:blipFill>
          <a:blip r:embed="rId5"/>
          <a:stretch>
            <a:fillRect/>
          </a:stretch>
        </p:blipFill>
        <p:spPr>
          <a:xfrm>
            <a:off x="605790" y="3634383"/>
            <a:ext cx="6675596" cy="509826"/>
          </a:xfrm>
          <a:prstGeom prst="rect">
            <a:avLst/>
          </a:prstGeom>
        </p:spPr>
      </p:pic>
      <p:sp>
        <p:nvSpPr>
          <p:cNvPr id="20" name="Text 13"/>
          <p:cNvSpPr/>
          <p:nvPr/>
        </p:nvSpPr>
        <p:spPr>
          <a:xfrm>
            <a:off x="3843933" y="3764756"/>
            <a:ext cx="199072" cy="248960"/>
          </a:xfrm>
          <a:prstGeom prst="rect">
            <a:avLst/>
          </a:prstGeom>
          <a:noFill/>
          <a:ln/>
        </p:spPr>
        <p:txBody>
          <a:bodyPr wrap="none" lIns="0" tIns="0" rIns="0" bIns="0" rtlCol="0" anchor="t"/>
          <a:lstStyle/>
          <a:p>
            <a:pPr algn="ctr" indent="0" marL="0">
              <a:lnSpc>
                <a:spcPts val="2500"/>
              </a:lnSpc>
              <a:buNone/>
            </a:pPr>
            <a:r>
              <a:rPr lang="en-US" sz="1550" dirty="0">
                <a:solidFill>
                  <a:srgbClr val="3C3939"/>
                </a:solidFill>
                <a:latin typeface="Readex Pro" pitchFamily="34" charset="0"/>
                <a:ea typeface="Readex Pro" pitchFamily="34" charset="-122"/>
                <a:cs typeface="Readex Pro" pitchFamily="34" charset="-120"/>
              </a:rPr>
              <a:t>5</a:t>
            </a:r>
            <a:endParaRPr lang="en-US" sz="1550" dirty="0"/>
          </a:p>
        </p:txBody>
      </p:sp>
      <p:sp>
        <p:nvSpPr>
          <p:cNvPr id="21" name="Text 14"/>
          <p:cNvSpPr/>
          <p:nvPr/>
        </p:nvSpPr>
        <p:spPr>
          <a:xfrm>
            <a:off x="7422952" y="3775948"/>
            <a:ext cx="1250871"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Empirical Validation</a:t>
            </a:r>
            <a:endParaRPr lang="en-US" sz="1100" dirty="0"/>
          </a:p>
        </p:txBody>
      </p:sp>
      <p:sp>
        <p:nvSpPr>
          <p:cNvPr id="22" name="Text 15"/>
          <p:cNvSpPr/>
          <p:nvPr/>
        </p:nvSpPr>
        <p:spPr>
          <a:xfrm>
            <a:off x="572095" y="4303514"/>
            <a:ext cx="13486209" cy="680085"/>
          </a:xfrm>
          <a:prstGeom prst="rect">
            <a:avLst/>
          </a:prstGeom>
          <a:noFill/>
          <a:ln/>
        </p:spPr>
        <p:txBody>
          <a:bodyPr wrap="squar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The architecture embodies several timeless software principles, validated through the debugging experience. Separation of concerns manifests in the component structure: ConversationalInterface handles chat orchestration, modal components handle context visualization, type definitions live separately from component logic. This separation enabled the debugging process—API integration issues localized to one component, not scattered throughout the codebase, making the actual fix surgical rather than requiring system-wide refactoring.</a:t>
            </a:r>
            <a:endParaRPr lang="en-US" sz="1100" dirty="0"/>
          </a:p>
        </p:txBody>
      </p:sp>
      <p:sp>
        <p:nvSpPr>
          <p:cNvPr id="23" name="Text 16"/>
          <p:cNvSpPr/>
          <p:nvPr/>
        </p:nvSpPr>
        <p:spPr>
          <a:xfrm>
            <a:off x="572095" y="5142905"/>
            <a:ext cx="13486209" cy="680085"/>
          </a:xfrm>
          <a:prstGeom prst="rect">
            <a:avLst/>
          </a:prstGeom>
          <a:noFill/>
          <a:ln/>
        </p:spPr>
        <p:txBody>
          <a:bodyPr wrap="squar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Progressive enhancement ensures the system remains functional across capability diversity: older browsers lose visual effects but maintain core functionality, users without geolocation can still chat without spatial context, errors in advanced features don't break basic operation. This philosophy proved critical during debugging—when streaming failed, the error handling prevented total system collapse, displaying informative messages instead. The graceful degradation complemented progressive enhancement: when location permission was denied, the feature simply wasn't added to the tool configuration, without blocking initialization.</a:t>
            </a:r>
            <a:endParaRPr lang="en-US" sz="1100" dirty="0"/>
          </a:p>
        </p:txBody>
      </p:sp>
      <p:sp>
        <p:nvSpPr>
          <p:cNvPr id="24" name="Text 17"/>
          <p:cNvSpPr/>
          <p:nvPr/>
        </p:nvSpPr>
        <p:spPr>
          <a:xfrm>
            <a:off x="572095" y="5982295"/>
            <a:ext cx="13486209" cy="680085"/>
          </a:xfrm>
          <a:prstGeom prst="rect">
            <a:avLst/>
          </a:prstGeom>
          <a:noFill/>
          <a:ln/>
        </p:spPr>
        <p:txBody>
          <a:bodyPr wrap="squar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User-centric design prioritizes user experience even during error scenarios: conversations persist through failures, error messages provide actionable feedback, loading indicators communicate processing state. These UX considerations distinguish a robust system from a fragile prototype—the difference between "works in ideal conditions" and "works when things go wrong." The investigation itself demonstrated user-centric thinking: the debugging goal wasn't just fixing the code, but ensuring future users would have reliable, understandable error messages when things fail.</a:t>
            </a:r>
            <a:endParaRPr lang="en-US" sz="1100" dirty="0"/>
          </a:p>
        </p:txBody>
      </p:sp>
      <p:sp>
        <p:nvSpPr>
          <p:cNvPr id="25" name="Text 18"/>
          <p:cNvSpPr/>
          <p:nvPr/>
        </p:nvSpPr>
        <p:spPr>
          <a:xfrm>
            <a:off x="572095" y="6821686"/>
            <a:ext cx="13486209" cy="680085"/>
          </a:xfrm>
          <a:prstGeom prst="rect">
            <a:avLst/>
          </a:prstGeom>
          <a:noFill/>
          <a:ln/>
        </p:spPr>
        <p:txBody>
          <a:bodyPr wrap="squar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Empirical validation closes the loop: every architectural decision should be measurable against user outcomes or system properties. The fix validation required runtime simulation—actually executing code and observing behavior—not just code review. This empiricism extends to performance metrics, accessibility testing, user studies—any architectural choice worth making is worth validating. The principle combats unfounded assumptions: "I think users will prefer X" becomes "user testing showed 73% preference for X over Y."</a:t>
            </a:r>
            <a:endParaRPr lang="en-US" sz="1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05076" y="613291"/>
            <a:ext cx="6908244" cy="540187"/>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eadex Pro" pitchFamily="34" charset="0"/>
                <a:ea typeface="Readex Pro" pitchFamily="34" charset="-122"/>
                <a:cs typeface="Readex Pro" pitchFamily="34" charset="-120"/>
              </a:rPr>
              <a:t>Future Research: Open Questions</a:t>
            </a:r>
            <a:endParaRPr lang="en-US" sz="3400" dirty="0"/>
          </a:p>
        </p:txBody>
      </p:sp>
      <p:sp>
        <p:nvSpPr>
          <p:cNvPr id="3" name="Text 1"/>
          <p:cNvSpPr/>
          <p:nvPr/>
        </p:nvSpPr>
        <p:spPr>
          <a:xfrm>
            <a:off x="605076" y="1585674"/>
            <a:ext cx="2160984" cy="270034"/>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Technical Questions</a:t>
            </a:r>
            <a:endParaRPr lang="en-US" sz="1700" dirty="0"/>
          </a:p>
        </p:txBody>
      </p:sp>
      <p:sp>
        <p:nvSpPr>
          <p:cNvPr id="4" name="Text 2"/>
          <p:cNvSpPr/>
          <p:nvPr/>
        </p:nvSpPr>
        <p:spPr>
          <a:xfrm>
            <a:off x="605076" y="2028587"/>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Optimal history truncation strategies balancing cost and quality</a:t>
            </a:r>
            <a:endParaRPr lang="en-US" sz="1350" dirty="0"/>
          </a:p>
        </p:txBody>
      </p:sp>
      <p:sp>
        <p:nvSpPr>
          <p:cNvPr id="5" name="Text 3"/>
          <p:cNvSpPr/>
          <p:nvPr/>
        </p:nvSpPr>
        <p:spPr>
          <a:xfrm>
            <a:off x="605076" y="2365653"/>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Streaming response cancellation UX patterns</a:t>
            </a:r>
            <a:endParaRPr lang="en-US" sz="1350" dirty="0"/>
          </a:p>
        </p:txBody>
      </p:sp>
      <p:sp>
        <p:nvSpPr>
          <p:cNvPr id="6" name="Text 4"/>
          <p:cNvSpPr/>
          <p:nvPr/>
        </p:nvSpPr>
        <p:spPr>
          <a:xfrm>
            <a:off x="605076" y="2702719"/>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Multi-model orchestration for specialized tasks</a:t>
            </a:r>
            <a:endParaRPr lang="en-US" sz="1350" dirty="0"/>
          </a:p>
        </p:txBody>
      </p:sp>
      <p:sp>
        <p:nvSpPr>
          <p:cNvPr id="7" name="Text 5"/>
          <p:cNvSpPr/>
          <p:nvPr/>
        </p:nvSpPr>
        <p:spPr>
          <a:xfrm>
            <a:off x="605076" y="3039785"/>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Client-side encryption for sensitive queries</a:t>
            </a:r>
            <a:endParaRPr lang="en-US" sz="1350" dirty="0"/>
          </a:p>
        </p:txBody>
      </p:sp>
      <p:sp>
        <p:nvSpPr>
          <p:cNvPr id="8" name="Text 6"/>
          <p:cNvSpPr/>
          <p:nvPr/>
        </p:nvSpPr>
        <p:spPr>
          <a:xfrm>
            <a:off x="605076" y="3376851"/>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Offline operation with cached responses</a:t>
            </a:r>
            <a:endParaRPr lang="en-US" sz="1350" dirty="0"/>
          </a:p>
        </p:txBody>
      </p:sp>
      <p:sp>
        <p:nvSpPr>
          <p:cNvPr id="9" name="Text 7"/>
          <p:cNvSpPr/>
          <p:nvPr/>
        </p:nvSpPr>
        <p:spPr>
          <a:xfrm>
            <a:off x="7533680" y="1585674"/>
            <a:ext cx="2160984" cy="270034"/>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eadex Pro" pitchFamily="34" charset="0"/>
                <a:ea typeface="Readex Pro" pitchFamily="34" charset="-122"/>
                <a:cs typeface="Readex Pro" pitchFamily="34" charset="-120"/>
              </a:rPr>
              <a:t>Research Questions</a:t>
            </a:r>
            <a:endParaRPr lang="en-US" sz="1700" dirty="0"/>
          </a:p>
        </p:txBody>
      </p:sp>
      <p:sp>
        <p:nvSpPr>
          <p:cNvPr id="10" name="Text 8"/>
          <p:cNvSpPr/>
          <p:nvPr/>
        </p:nvSpPr>
        <p:spPr>
          <a:xfrm>
            <a:off x="7533680" y="2028587"/>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Measuring conversational coherence across long exchanges</a:t>
            </a:r>
            <a:endParaRPr lang="en-US" sz="1350" dirty="0"/>
          </a:p>
        </p:txBody>
      </p:sp>
      <p:sp>
        <p:nvSpPr>
          <p:cNvPr id="11" name="Text 9"/>
          <p:cNvSpPr/>
          <p:nvPr/>
        </p:nvSpPr>
        <p:spPr>
          <a:xfrm>
            <a:off x="7533680" y="2365653"/>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Grounding metadata impact on user trust</a:t>
            </a:r>
            <a:endParaRPr lang="en-US" sz="1350" dirty="0"/>
          </a:p>
        </p:txBody>
      </p:sp>
      <p:sp>
        <p:nvSpPr>
          <p:cNvPr id="12" name="Text 10"/>
          <p:cNvSpPr/>
          <p:nvPr/>
        </p:nvSpPr>
        <p:spPr>
          <a:xfrm>
            <a:off x="7533680" y="2702719"/>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Modal engagement patterns (do users explore deep layers?)</a:t>
            </a:r>
            <a:endParaRPr lang="en-US" sz="1350" dirty="0"/>
          </a:p>
        </p:txBody>
      </p:sp>
      <p:sp>
        <p:nvSpPr>
          <p:cNvPr id="13" name="Text 11"/>
          <p:cNvSpPr/>
          <p:nvPr/>
        </p:nvSpPr>
        <p:spPr>
          <a:xfrm>
            <a:off x="7533680" y="3039785"/>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Cyberpunk aesthetic impact on perceived capability</a:t>
            </a:r>
            <a:endParaRPr lang="en-US" sz="1350" dirty="0"/>
          </a:p>
        </p:txBody>
      </p:sp>
      <p:sp>
        <p:nvSpPr>
          <p:cNvPr id="14" name="Text 12"/>
          <p:cNvSpPr/>
          <p:nvPr/>
        </p:nvSpPr>
        <p:spPr>
          <a:xfrm>
            <a:off x="7533680" y="3376851"/>
            <a:ext cx="6499265" cy="276582"/>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Voice vs. text modality preference by use case</a:t>
            </a:r>
            <a:endParaRPr lang="en-US" sz="1350" dirty="0"/>
          </a:p>
        </p:txBody>
      </p:sp>
      <p:sp>
        <p:nvSpPr>
          <p:cNvPr id="15" name="Text 13"/>
          <p:cNvSpPr/>
          <p:nvPr/>
        </p:nvSpPr>
        <p:spPr>
          <a:xfrm>
            <a:off x="605076" y="3908346"/>
            <a:ext cx="13420249" cy="1382911"/>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implementation raises numerous questions warranting further investigation. On the technical side, the optimal history truncation strategy remains unclear: should truncation be purely mechanical (drop messages older than N), semantic (compress using summarization), or adaptive (analyze which historical messages are referenced in queries, prioritize those for retention)? Each approach has tradeoffs in implementation complexity, computational cost, and conversation quality impact. Empirical testing across diverse conversation types (short factual queries, long analytical discussions, creative brainstorming) could identify patterns—perhaps different strategies work better for different use cases.</a:t>
            </a:r>
            <a:endParaRPr lang="en-US" sz="1350" dirty="0"/>
          </a:p>
        </p:txBody>
      </p:sp>
      <p:sp>
        <p:nvSpPr>
          <p:cNvPr id="16" name="Text 14"/>
          <p:cNvSpPr/>
          <p:nvPr/>
        </p:nvSpPr>
        <p:spPr>
          <a:xfrm>
            <a:off x="605076" y="5485686"/>
            <a:ext cx="13420249" cy="829747"/>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streaming response cancellation UX deserves exploration: should there be an explicit "stop generating" button? If so, what happens to the partial response—is it discarded, kept as-is, or marked as incomplete? How do users signal they want to interrupt not because the response is wrong, but because they've read enough to formulate a follow-up question? These micro-interactions significantly impact perceived responsiveness and control, but optimal patterns aren't obvious without user testing.</a:t>
            </a:r>
            <a:endParaRPr lang="en-US" sz="1350" dirty="0"/>
          </a:p>
        </p:txBody>
      </p:sp>
      <p:sp>
        <p:nvSpPr>
          <p:cNvPr id="17" name="Text 15"/>
          <p:cNvSpPr/>
          <p:nvPr/>
        </p:nvSpPr>
        <p:spPr>
          <a:xfrm>
            <a:off x="605076" y="6509861"/>
            <a:ext cx="13420249" cy="110632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research questions address higher-level system properties. Measuring conversational coherence quantitatively proves challenging—human evaluation can identify when conversations feel disjointed, but translating that to metrics (semantic similarity between turns? reference distance in history?) requires careful study. The grounding metadata impact on trust is similarly subtle: do users actually verify sources? Does presence of citations increase confidence even without verification? Does grounding reduce hallucination detection burden on users? These questions require user studies with control groups, measuring trust and satisfaction across conditions.</a:t>
            </a:r>
            <a:endParaRPr lang="en-US" sz="13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584835" y="634127"/>
            <a:ext cx="8928140" cy="522208"/>
          </a:xfrm>
          <a:prstGeom prst="rect">
            <a:avLst/>
          </a:prstGeom>
          <a:noFill/>
          <a:ln/>
        </p:spPr>
        <p:txBody>
          <a:bodyPr wrap="none" lIns="0" tIns="0" rIns="0" bIns="0" rtlCol="0" anchor="t"/>
          <a:lstStyle/>
          <a:p>
            <a:pPr algn="l" indent="0" marL="0">
              <a:lnSpc>
                <a:spcPts val="4100"/>
              </a:lnSpc>
              <a:buNone/>
            </a:pPr>
            <a:r>
              <a:rPr lang="en-US" sz="3250" dirty="0">
                <a:solidFill>
                  <a:srgbClr val="1B1B27"/>
                </a:solidFill>
                <a:latin typeface="Readex Pro" pitchFamily="34" charset="0"/>
                <a:ea typeface="Readex Pro" pitchFamily="34" charset="-122"/>
                <a:cs typeface="Readex Pro" pitchFamily="34" charset="-120"/>
              </a:rPr>
              <a:t>Deployment Case Studies: Real-World Usage</a:t>
            </a:r>
            <a:endParaRPr lang="en-US" sz="32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4835" y="1490543"/>
            <a:ext cx="417671" cy="417671"/>
          </a:xfrm>
          <a:prstGeom prst="rect">
            <a:avLst/>
          </a:prstGeom>
        </p:spPr>
      </p:pic>
      <p:sp>
        <p:nvSpPr>
          <p:cNvPr id="4" name="Text 1"/>
          <p:cNvSpPr/>
          <p:nvPr/>
        </p:nvSpPr>
        <p:spPr>
          <a:xfrm>
            <a:off x="1211342" y="1589723"/>
            <a:ext cx="2088713" cy="260985"/>
          </a:xfrm>
          <a:prstGeom prst="rect">
            <a:avLst/>
          </a:prstGeom>
          <a:noFill/>
          <a:ln/>
        </p:spPr>
        <p:txBody>
          <a:bodyPr wrap="none" lIns="0" tIns="0" rIns="0" bIns="0" rtlCol="0" anchor="t"/>
          <a:lstStyle/>
          <a:p>
            <a:pPr algn="l" indent="0" marL="0">
              <a:lnSpc>
                <a:spcPts val="2050"/>
              </a:lnSpc>
              <a:buNone/>
            </a:pPr>
            <a:r>
              <a:rPr lang="en-US" sz="1600" dirty="0">
                <a:solidFill>
                  <a:srgbClr val="3C3939"/>
                </a:solidFill>
                <a:latin typeface="Readex Pro" pitchFamily="34" charset="0"/>
                <a:ea typeface="Readex Pro" pitchFamily="34" charset="-122"/>
                <a:cs typeface="Readex Pro" pitchFamily="34" charset="-120"/>
              </a:rPr>
              <a:t>Educational Context</a:t>
            </a:r>
            <a:endParaRPr lang="en-US" sz="1600" dirty="0"/>
          </a:p>
        </p:txBody>
      </p:sp>
      <p:sp>
        <p:nvSpPr>
          <p:cNvPr id="5" name="Text 2"/>
          <p:cNvSpPr/>
          <p:nvPr/>
        </p:nvSpPr>
        <p:spPr>
          <a:xfrm>
            <a:off x="1211342" y="1950958"/>
            <a:ext cx="3721179" cy="1069658"/>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Students using the interface for research, exploring complex topics through conversational queries, grounding citations enabling source verification for academic work</a:t>
            </a:r>
            <a:endParaRPr lang="en-US" sz="13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357" y="1490543"/>
            <a:ext cx="417671" cy="417671"/>
          </a:xfrm>
          <a:prstGeom prst="rect">
            <a:avLst/>
          </a:prstGeom>
        </p:spPr>
      </p:pic>
      <p:sp>
        <p:nvSpPr>
          <p:cNvPr id="7" name="Text 3"/>
          <p:cNvSpPr/>
          <p:nvPr/>
        </p:nvSpPr>
        <p:spPr>
          <a:xfrm>
            <a:off x="5767864" y="1589723"/>
            <a:ext cx="2227540" cy="260985"/>
          </a:xfrm>
          <a:prstGeom prst="rect">
            <a:avLst/>
          </a:prstGeom>
          <a:noFill/>
          <a:ln/>
        </p:spPr>
        <p:txBody>
          <a:bodyPr wrap="none" lIns="0" tIns="0" rIns="0" bIns="0" rtlCol="0" anchor="t"/>
          <a:lstStyle/>
          <a:p>
            <a:pPr algn="l" indent="0" marL="0">
              <a:lnSpc>
                <a:spcPts val="2050"/>
              </a:lnSpc>
              <a:buNone/>
            </a:pPr>
            <a:r>
              <a:rPr lang="en-US" sz="1600" dirty="0">
                <a:solidFill>
                  <a:srgbClr val="3C3939"/>
                </a:solidFill>
                <a:latin typeface="Readex Pro" pitchFamily="34" charset="0"/>
                <a:ea typeface="Readex Pro" pitchFamily="34" charset="-122"/>
                <a:cs typeface="Readex Pro" pitchFamily="34" charset="-120"/>
              </a:rPr>
              <a:t>Enterprise Application</a:t>
            </a:r>
            <a:endParaRPr lang="en-US" sz="1600" dirty="0"/>
          </a:p>
        </p:txBody>
      </p:sp>
      <p:sp>
        <p:nvSpPr>
          <p:cNvPr id="8" name="Text 4"/>
          <p:cNvSpPr/>
          <p:nvPr/>
        </p:nvSpPr>
        <p:spPr>
          <a:xfrm>
            <a:off x="5767864" y="1950958"/>
            <a:ext cx="3721179" cy="802243"/>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Internal knowledge base exploration, employees querying company documentation, policies, procedures through natural language interface</a:t>
            </a:r>
            <a:endParaRPr lang="en-US" sz="13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7879" y="1490543"/>
            <a:ext cx="417671" cy="417671"/>
          </a:xfrm>
          <a:prstGeom prst="rect">
            <a:avLst/>
          </a:prstGeom>
        </p:spPr>
      </p:pic>
      <p:sp>
        <p:nvSpPr>
          <p:cNvPr id="10" name="Text 5"/>
          <p:cNvSpPr/>
          <p:nvPr/>
        </p:nvSpPr>
        <p:spPr>
          <a:xfrm>
            <a:off x="10324386" y="1589723"/>
            <a:ext cx="2088713" cy="260985"/>
          </a:xfrm>
          <a:prstGeom prst="rect">
            <a:avLst/>
          </a:prstGeom>
          <a:noFill/>
          <a:ln/>
        </p:spPr>
        <p:txBody>
          <a:bodyPr wrap="none" lIns="0" tIns="0" rIns="0" bIns="0" rtlCol="0" anchor="t"/>
          <a:lstStyle/>
          <a:p>
            <a:pPr algn="l" indent="0" marL="0">
              <a:lnSpc>
                <a:spcPts val="2050"/>
              </a:lnSpc>
              <a:buNone/>
            </a:pPr>
            <a:r>
              <a:rPr lang="en-US" sz="1600" dirty="0">
                <a:solidFill>
                  <a:srgbClr val="3C3939"/>
                </a:solidFill>
                <a:latin typeface="Readex Pro" pitchFamily="34" charset="0"/>
                <a:ea typeface="Readex Pro" pitchFamily="34" charset="-122"/>
                <a:cs typeface="Readex Pro" pitchFamily="34" charset="-120"/>
              </a:rPr>
              <a:t>Creative Assistance</a:t>
            </a:r>
            <a:endParaRPr lang="en-US" sz="1600" dirty="0"/>
          </a:p>
        </p:txBody>
      </p:sp>
      <p:sp>
        <p:nvSpPr>
          <p:cNvPr id="11" name="Text 6"/>
          <p:cNvSpPr/>
          <p:nvPr/>
        </p:nvSpPr>
        <p:spPr>
          <a:xfrm>
            <a:off x="10324386" y="1950958"/>
            <a:ext cx="3721179" cy="1069658"/>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Writers brainstorming plot ideas, exploring character development, receiving AI suggestions while maintaining creative control through conversational refinement</a:t>
            </a:r>
            <a:endParaRPr lang="en-US" sz="1300" dirty="0"/>
          </a:p>
        </p:txBody>
      </p:sp>
      <p:sp>
        <p:nvSpPr>
          <p:cNvPr id="12" name="Text 7"/>
          <p:cNvSpPr/>
          <p:nvPr/>
        </p:nvSpPr>
        <p:spPr>
          <a:xfrm>
            <a:off x="584835" y="3208496"/>
            <a:ext cx="13460730" cy="1337072"/>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Educational deployment represents natural fit: students already use AI for research, and the grounding metadata provides citation infrastructure for academic work. A student researching climate change could query "explain carbon capture technologies," receive AI synthesis, and follow grounding links to peer-reviewed sources for deeper reading. The conversation history enables progressive refinement—follow-up questions build on previous answers without re-explaining foundational concepts. The modal components (particularly UnifiedFieldModal and UnifieldimensionsModal) could provide meta-cognitive scaffolding, helping students understand not just what the AI says but how it constructs knowledge.</a:t>
            </a:r>
            <a:endParaRPr lang="en-US" sz="1300" dirty="0"/>
          </a:p>
        </p:txBody>
      </p:sp>
      <p:sp>
        <p:nvSpPr>
          <p:cNvPr id="13" name="Text 8"/>
          <p:cNvSpPr/>
          <p:nvPr/>
        </p:nvSpPr>
        <p:spPr>
          <a:xfrm>
            <a:off x="584835" y="4733449"/>
            <a:ext cx="13460730" cy="1337072"/>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Enterprise application requires backend infrastructure (authentication, authorization, custom knowledge base integration) but offers significant value: employees could query company documentation naturally rather than navigating complex wiki structures or PDF repositories. The geolocation integration enables location-aware queries: "who's the regional manager for my area?" The grounding metadata could surface internal documents (if integrated with company systems), providing citations to company policy rather than public web sources. However, privacy concerns intensify in enterprise context—query content might reveal sensitive business intelligence, requiring careful deployment architecture (potentially on-premises or in private cloud).</a:t>
            </a:r>
            <a:endParaRPr lang="en-US" sz="1300" dirty="0"/>
          </a:p>
        </p:txBody>
      </p:sp>
      <p:sp>
        <p:nvSpPr>
          <p:cNvPr id="14" name="Text 9"/>
          <p:cNvSpPr/>
          <p:nvPr/>
        </p:nvSpPr>
        <p:spPr>
          <a:xfrm>
            <a:off x="584835" y="6258401"/>
            <a:ext cx="13460730" cy="1337072"/>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Creative assistance demonstrates non-factual AI usage: writers might use the interface not for truth-seeking but for idea generation. The conversation becomes brainstorming session rather than research task. The grounding metadata might be less relevant (creative ideas don't need citations), but the conversational flow remains valuable—progressively refining a story concept through back-and-forth dialogue. The modal components take on different meaning in creative context: they're not architectural documentation but philosophical frameworks for thinking about creativity, meaning-making, and generative processes. This recontextualization demonstrates the interface's flexibility beyond its original purpose.</a:t>
            </a:r>
            <a:endParaRPr lang="en-US" sz="13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572095" y="777716"/>
            <a:ext cx="8276749" cy="475178"/>
          </a:xfrm>
          <a:prstGeom prst="rect">
            <a:avLst/>
          </a:prstGeom>
          <a:noFill/>
          <a:ln/>
        </p:spPr>
        <p:txBody>
          <a:bodyPr wrap="none" lIns="0" tIns="0" rIns="0" bIns="0" rtlCol="0" anchor="t"/>
          <a:lstStyle/>
          <a:p>
            <a:pPr algn="l" indent="0" marL="0">
              <a:lnSpc>
                <a:spcPts val="3700"/>
              </a:lnSpc>
              <a:buNone/>
            </a:pPr>
            <a:r>
              <a:rPr lang="en-US" sz="2950" dirty="0">
                <a:solidFill>
                  <a:srgbClr val="1B1B27"/>
                </a:solidFill>
                <a:latin typeface="Readex Pro" pitchFamily="34" charset="0"/>
                <a:ea typeface="Readex Pro" pitchFamily="34" charset="-122"/>
                <a:cs typeface="Readex Pro" pitchFamily="34" charset="-120"/>
              </a:rPr>
              <a:t>Competitive Analysis: Alternative Approaches</a:t>
            </a:r>
            <a:endParaRPr lang="en-US" sz="2950" dirty="0"/>
          </a:p>
        </p:txBody>
      </p:sp>
      <p:sp>
        <p:nvSpPr>
          <p:cNvPr id="3" name="Shape 1"/>
          <p:cNvSpPr/>
          <p:nvPr/>
        </p:nvSpPr>
        <p:spPr>
          <a:xfrm>
            <a:off x="572095" y="1556980"/>
            <a:ext cx="13486209" cy="2949416"/>
          </a:xfrm>
          <a:prstGeom prst="roundRect">
            <a:avLst>
              <a:gd name="adj" fmla="val 2165"/>
            </a:avLst>
          </a:prstGeom>
          <a:noFill/>
          <a:ln w="7620">
            <a:solidFill>
              <a:srgbClr val="000000">
                <a:alpha val="8000"/>
              </a:srgbClr>
            </a:solidFill>
            <a:prstDash val="solid"/>
          </a:ln>
        </p:spPr>
      </p:sp>
      <p:sp>
        <p:nvSpPr>
          <p:cNvPr id="4" name="Shape 2"/>
          <p:cNvSpPr/>
          <p:nvPr/>
        </p:nvSpPr>
        <p:spPr>
          <a:xfrm>
            <a:off x="579715" y="1564600"/>
            <a:ext cx="13470969" cy="440888"/>
          </a:xfrm>
          <a:prstGeom prst="rect">
            <a:avLst/>
          </a:prstGeom>
          <a:solidFill>
            <a:srgbClr val="FFFFFF">
              <a:alpha val="4000"/>
            </a:srgbClr>
          </a:solidFill>
          <a:ln/>
        </p:spPr>
      </p:sp>
      <p:sp>
        <p:nvSpPr>
          <p:cNvPr id="5" name="Text 3"/>
          <p:cNvSpPr/>
          <p:nvPr/>
        </p:nvSpPr>
        <p:spPr>
          <a:xfrm>
            <a:off x="731996" y="1663422"/>
            <a:ext cx="3059787" cy="243245"/>
          </a:xfrm>
          <a:prstGeom prst="rect">
            <a:avLst/>
          </a:prstGeom>
          <a:noFill/>
          <a:ln/>
        </p:spPr>
        <p:txBody>
          <a:bodyPr wrap="none" lIns="0" tIns="0" rIns="0" bIns="0" rtlCol="0" anchor="t"/>
          <a:lstStyle/>
          <a:p>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System</a:t>
            </a:r>
            <a:endParaRPr lang="en-US" sz="1150" dirty="0"/>
          </a:p>
        </p:txBody>
      </p:sp>
      <p:sp>
        <p:nvSpPr>
          <p:cNvPr id="6" name="Text 4"/>
          <p:cNvSpPr/>
          <p:nvPr/>
        </p:nvSpPr>
        <p:spPr>
          <a:xfrm>
            <a:off x="4103489" y="1663422"/>
            <a:ext cx="3055977" cy="243245"/>
          </a:xfrm>
          <a:prstGeom prst="rect">
            <a:avLst/>
          </a:prstGeom>
          <a:noFill/>
          <a:ln/>
        </p:spPr>
        <p:txBody>
          <a:bodyPr wrap="none" lIns="0" tIns="0" rIns="0" bIns="0" rtlCol="0" anchor="t"/>
          <a:lstStyle/>
          <a:p>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Strength</a:t>
            </a:r>
            <a:endParaRPr lang="en-US" sz="1150" dirty="0"/>
          </a:p>
        </p:txBody>
      </p:sp>
      <p:sp>
        <p:nvSpPr>
          <p:cNvPr id="7" name="Text 5"/>
          <p:cNvSpPr/>
          <p:nvPr/>
        </p:nvSpPr>
        <p:spPr>
          <a:xfrm>
            <a:off x="7471172" y="1663422"/>
            <a:ext cx="3055977" cy="243245"/>
          </a:xfrm>
          <a:prstGeom prst="rect">
            <a:avLst/>
          </a:prstGeom>
          <a:noFill/>
          <a:ln/>
        </p:spPr>
        <p:txBody>
          <a:bodyPr wrap="none" lIns="0" tIns="0" rIns="0" bIns="0" rtlCol="0" anchor="t"/>
          <a:lstStyle/>
          <a:p>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Weakness</a:t>
            </a:r>
            <a:endParaRPr lang="en-US" sz="1150" dirty="0"/>
          </a:p>
        </p:txBody>
      </p:sp>
      <p:sp>
        <p:nvSpPr>
          <p:cNvPr id="8" name="Text 6"/>
          <p:cNvSpPr/>
          <p:nvPr/>
        </p:nvSpPr>
        <p:spPr>
          <a:xfrm>
            <a:off x="10838855" y="1663422"/>
            <a:ext cx="3059787" cy="243245"/>
          </a:xfrm>
          <a:prstGeom prst="rect">
            <a:avLst/>
          </a:prstGeom>
          <a:noFill/>
          <a:ln/>
        </p:spPr>
        <p:txBody>
          <a:bodyPr wrap="none" lIns="0" tIns="0" rIns="0" bIns="0" rtlCol="0" anchor="t"/>
          <a:lstStyle/>
          <a:p>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Differentiation</a:t>
            </a:r>
            <a:endParaRPr lang="en-US" sz="1150" dirty="0"/>
          </a:p>
        </p:txBody>
      </p:sp>
      <p:sp>
        <p:nvSpPr>
          <p:cNvPr id="9" name="Shape 7"/>
          <p:cNvSpPr/>
          <p:nvPr/>
        </p:nvSpPr>
        <p:spPr>
          <a:xfrm>
            <a:off x="579715" y="2005489"/>
            <a:ext cx="13470969" cy="684133"/>
          </a:xfrm>
          <a:prstGeom prst="rect">
            <a:avLst/>
          </a:prstGeom>
          <a:solidFill>
            <a:srgbClr val="000000">
              <a:alpha val="4000"/>
            </a:srgbClr>
          </a:solidFill>
          <a:ln/>
        </p:spPr>
      </p:sp>
      <p:sp>
        <p:nvSpPr>
          <p:cNvPr id="10" name="Text 8"/>
          <p:cNvSpPr/>
          <p:nvPr/>
        </p:nvSpPr>
        <p:spPr>
          <a:xfrm>
            <a:off x="731996" y="2104311"/>
            <a:ext cx="305978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ChatGPT Web</a:t>
            </a:r>
            <a:endParaRPr lang="en-US" sz="1150" dirty="0"/>
          </a:p>
        </p:txBody>
      </p:sp>
      <p:sp>
        <p:nvSpPr>
          <p:cNvPr id="11" name="Text 9"/>
          <p:cNvSpPr/>
          <p:nvPr/>
        </p:nvSpPr>
        <p:spPr>
          <a:xfrm>
            <a:off x="4103489" y="2104311"/>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Polished UX, extensive training</a:t>
            </a:r>
            <a:endParaRPr lang="en-US" sz="1150" dirty="0"/>
          </a:p>
        </p:txBody>
      </p:sp>
      <p:sp>
        <p:nvSpPr>
          <p:cNvPr id="12" name="Text 10"/>
          <p:cNvSpPr/>
          <p:nvPr/>
        </p:nvSpPr>
        <p:spPr>
          <a:xfrm>
            <a:off x="7471172" y="2104311"/>
            <a:ext cx="3055977" cy="486489"/>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Closed source, no grounding metadata by default</a:t>
            </a:r>
            <a:endParaRPr lang="en-US" sz="1150" dirty="0"/>
          </a:p>
        </p:txBody>
      </p:sp>
      <p:sp>
        <p:nvSpPr>
          <p:cNvPr id="13" name="Text 11"/>
          <p:cNvSpPr/>
          <p:nvPr/>
        </p:nvSpPr>
        <p:spPr>
          <a:xfrm>
            <a:off x="10838855" y="2104311"/>
            <a:ext cx="3059787" cy="486489"/>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Our system: open architecture, explicit sources</a:t>
            </a:r>
            <a:endParaRPr lang="en-US" sz="1150" dirty="0"/>
          </a:p>
        </p:txBody>
      </p:sp>
      <p:sp>
        <p:nvSpPr>
          <p:cNvPr id="14" name="Shape 12"/>
          <p:cNvSpPr/>
          <p:nvPr/>
        </p:nvSpPr>
        <p:spPr>
          <a:xfrm>
            <a:off x="579715" y="2689622"/>
            <a:ext cx="13470969" cy="440888"/>
          </a:xfrm>
          <a:prstGeom prst="rect">
            <a:avLst/>
          </a:prstGeom>
          <a:solidFill>
            <a:srgbClr val="FFFFFF">
              <a:alpha val="4000"/>
            </a:srgbClr>
          </a:solidFill>
          <a:ln/>
        </p:spPr>
      </p:sp>
      <p:sp>
        <p:nvSpPr>
          <p:cNvPr id="15" name="Text 13"/>
          <p:cNvSpPr/>
          <p:nvPr/>
        </p:nvSpPr>
        <p:spPr>
          <a:xfrm>
            <a:off x="731996" y="2788444"/>
            <a:ext cx="305978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Claude</a:t>
            </a:r>
            <a:endParaRPr lang="en-US" sz="1150" dirty="0"/>
          </a:p>
        </p:txBody>
      </p:sp>
      <p:sp>
        <p:nvSpPr>
          <p:cNvPr id="16" name="Text 14"/>
          <p:cNvSpPr/>
          <p:nvPr/>
        </p:nvSpPr>
        <p:spPr>
          <a:xfrm>
            <a:off x="4103489" y="2788444"/>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Long context, strong reasoning</a:t>
            </a:r>
            <a:endParaRPr lang="en-US" sz="1150" dirty="0"/>
          </a:p>
        </p:txBody>
      </p:sp>
      <p:sp>
        <p:nvSpPr>
          <p:cNvPr id="17" name="Text 15"/>
          <p:cNvSpPr/>
          <p:nvPr/>
        </p:nvSpPr>
        <p:spPr>
          <a:xfrm>
            <a:off x="7471172" y="2788444"/>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Limited tool integration</a:t>
            </a:r>
            <a:endParaRPr lang="en-US" sz="1150" dirty="0"/>
          </a:p>
        </p:txBody>
      </p:sp>
      <p:sp>
        <p:nvSpPr>
          <p:cNvPr id="18" name="Text 16"/>
          <p:cNvSpPr/>
          <p:nvPr/>
        </p:nvSpPr>
        <p:spPr>
          <a:xfrm>
            <a:off x="10838855" y="2788444"/>
            <a:ext cx="305978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Our system: geolocation, Maps integration</a:t>
            </a:r>
            <a:endParaRPr lang="en-US" sz="1150" dirty="0"/>
          </a:p>
        </p:txBody>
      </p:sp>
      <p:sp>
        <p:nvSpPr>
          <p:cNvPr id="19" name="Shape 17"/>
          <p:cNvSpPr/>
          <p:nvPr/>
        </p:nvSpPr>
        <p:spPr>
          <a:xfrm>
            <a:off x="579715" y="3130510"/>
            <a:ext cx="13470969" cy="684133"/>
          </a:xfrm>
          <a:prstGeom prst="rect">
            <a:avLst/>
          </a:prstGeom>
          <a:solidFill>
            <a:srgbClr val="000000">
              <a:alpha val="4000"/>
            </a:srgbClr>
          </a:solidFill>
          <a:ln/>
        </p:spPr>
      </p:sp>
      <p:sp>
        <p:nvSpPr>
          <p:cNvPr id="20" name="Text 18"/>
          <p:cNvSpPr/>
          <p:nvPr/>
        </p:nvSpPr>
        <p:spPr>
          <a:xfrm>
            <a:off x="731996" y="3229332"/>
            <a:ext cx="305978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Perplexity</a:t>
            </a:r>
            <a:endParaRPr lang="en-US" sz="1150" dirty="0"/>
          </a:p>
        </p:txBody>
      </p:sp>
      <p:sp>
        <p:nvSpPr>
          <p:cNvPr id="21" name="Text 19"/>
          <p:cNvSpPr/>
          <p:nvPr/>
        </p:nvSpPr>
        <p:spPr>
          <a:xfrm>
            <a:off x="4103489" y="3229332"/>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Research-focused, inline citations</a:t>
            </a:r>
            <a:endParaRPr lang="en-US" sz="1150" dirty="0"/>
          </a:p>
        </p:txBody>
      </p:sp>
      <p:sp>
        <p:nvSpPr>
          <p:cNvPr id="22" name="Text 20"/>
          <p:cNvSpPr/>
          <p:nvPr/>
        </p:nvSpPr>
        <p:spPr>
          <a:xfrm>
            <a:off x="7471172" y="3229332"/>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Single-purpose, limited customization</a:t>
            </a:r>
            <a:endParaRPr lang="en-US" sz="1150" dirty="0"/>
          </a:p>
        </p:txBody>
      </p:sp>
      <p:sp>
        <p:nvSpPr>
          <p:cNvPr id="23" name="Text 21"/>
          <p:cNvSpPr/>
          <p:nvPr/>
        </p:nvSpPr>
        <p:spPr>
          <a:xfrm>
            <a:off x="10838855" y="3229332"/>
            <a:ext cx="3059787" cy="486489"/>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Our system: multipurpose, modal depth layers</a:t>
            </a:r>
            <a:endParaRPr lang="en-US" sz="1150" dirty="0"/>
          </a:p>
        </p:txBody>
      </p:sp>
      <p:sp>
        <p:nvSpPr>
          <p:cNvPr id="24" name="Shape 22"/>
          <p:cNvSpPr/>
          <p:nvPr/>
        </p:nvSpPr>
        <p:spPr>
          <a:xfrm>
            <a:off x="579715" y="3814643"/>
            <a:ext cx="13470969" cy="684133"/>
          </a:xfrm>
          <a:prstGeom prst="rect">
            <a:avLst/>
          </a:prstGeom>
          <a:solidFill>
            <a:srgbClr val="FFFFFF">
              <a:alpha val="4000"/>
            </a:srgbClr>
          </a:solidFill>
          <a:ln/>
        </p:spPr>
      </p:sp>
      <p:sp>
        <p:nvSpPr>
          <p:cNvPr id="25" name="Text 23"/>
          <p:cNvSpPr/>
          <p:nvPr/>
        </p:nvSpPr>
        <p:spPr>
          <a:xfrm>
            <a:off x="731996" y="3913465"/>
            <a:ext cx="305978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Custom RAG</a:t>
            </a:r>
            <a:endParaRPr lang="en-US" sz="1150" dirty="0"/>
          </a:p>
        </p:txBody>
      </p:sp>
      <p:sp>
        <p:nvSpPr>
          <p:cNvPr id="26" name="Text 24"/>
          <p:cNvSpPr/>
          <p:nvPr/>
        </p:nvSpPr>
        <p:spPr>
          <a:xfrm>
            <a:off x="4103489" y="3913465"/>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Domain-specific knowledge</a:t>
            </a:r>
            <a:endParaRPr lang="en-US" sz="1150" dirty="0"/>
          </a:p>
        </p:txBody>
      </p:sp>
      <p:sp>
        <p:nvSpPr>
          <p:cNvPr id="27" name="Text 25"/>
          <p:cNvSpPr/>
          <p:nvPr/>
        </p:nvSpPr>
        <p:spPr>
          <a:xfrm>
            <a:off x="7471172" y="3913465"/>
            <a:ext cx="3055977" cy="24324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Complex setup, maintenance burden</a:t>
            </a:r>
            <a:endParaRPr lang="en-US" sz="1150" dirty="0"/>
          </a:p>
        </p:txBody>
      </p:sp>
      <p:sp>
        <p:nvSpPr>
          <p:cNvPr id="28" name="Text 26"/>
          <p:cNvSpPr/>
          <p:nvPr/>
        </p:nvSpPr>
        <p:spPr>
          <a:xfrm>
            <a:off x="10838855" y="3913465"/>
            <a:ext cx="3059787" cy="486489"/>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Our system: general-purpose, immediate deployment</a:t>
            </a:r>
            <a:endParaRPr lang="en-US" sz="1150" dirty="0"/>
          </a:p>
        </p:txBody>
      </p:sp>
      <p:sp>
        <p:nvSpPr>
          <p:cNvPr id="29" name="Text 27"/>
          <p:cNvSpPr/>
          <p:nvPr/>
        </p:nvSpPr>
        <p:spPr>
          <a:xfrm>
            <a:off x="572095" y="4677370"/>
            <a:ext cx="13486209" cy="972979"/>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The competitive landscape reveals tradeoffs between generalization and specialization. ChatGPT Web offers polished, general-purpose conversation but operates as black box—users can't inspect source code, modify behavior, or deploy privately. Our system's open architecture enables customization, private deployment, and architectural transparency at the cost of requiring technical expertise to set up and maintain. The differentiation lies not in capability superiority but in control and customization: organizations wanting to own their AI infrastructure, customize behavior, or deploy air-gapped choose open implementations over hosted services.</a:t>
            </a:r>
            <a:endParaRPr lang="en-US" sz="1150" dirty="0"/>
          </a:p>
        </p:txBody>
      </p:sp>
      <p:sp>
        <p:nvSpPr>
          <p:cNvPr id="30" name="Text 28"/>
          <p:cNvSpPr/>
          <p:nvPr/>
        </p:nvSpPr>
        <p:spPr>
          <a:xfrm>
            <a:off x="572095" y="5821323"/>
            <a:ext cx="13486209" cy="729734"/>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Claude's long context window (100K+ tokens) enables processing entire codebases or lengthy documents in single queries, something our system's more limited context (current Gemini models support ~32K tokens) can't match. However, our geolocation and Maps integration provides spatial grounding Claude lacks—the systems excel at different use cases. Users needing document analysis choose Claude; users needing location-aware queries choose systems with geolocation integration. The competitive position depends on use case alignment, not absolute capability ranking.</a:t>
            </a:r>
            <a:endParaRPr lang="en-US" sz="1150" dirty="0"/>
          </a:p>
        </p:txBody>
      </p:sp>
      <p:sp>
        <p:nvSpPr>
          <p:cNvPr id="31" name="Text 29"/>
          <p:cNvSpPr/>
          <p:nvPr/>
        </p:nvSpPr>
        <p:spPr>
          <a:xfrm>
            <a:off x="572095" y="6722031"/>
            <a:ext cx="13486209" cy="729734"/>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Perplexity demonstrates research-focused specialization: every response includes inline citations, the interface optimizes for source verification, the UX assumes fact-seeking rather than creative or analytical queries. Our system's modal architecture provides architectural depth Perplexity lacks—users can explore not just what the AI says but how it conceptually organizes knowledge. The tradeoff: Perplexity's focused approach creates superior experience for its target use case (research), while our multipurpose approach requires users to discover appropriate usage patterns through exploration.</a:t>
            </a:r>
            <a:endParaRPr lang="en-US" sz="1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572095" y="647224"/>
            <a:ext cx="5479256" cy="464463"/>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Readex Pro" pitchFamily="34" charset="0"/>
                <a:ea typeface="Readex Pro" pitchFamily="34" charset="-122"/>
                <a:cs typeface="Readex Pro" pitchFamily="34" charset="-120"/>
              </a:rPr>
              <a:t>Economic Model: Cost Analysis</a:t>
            </a:r>
            <a:endParaRPr lang="en-US" sz="2900" dirty="0"/>
          </a:p>
        </p:txBody>
      </p:sp>
      <p:sp>
        <p:nvSpPr>
          <p:cNvPr id="3" name="Text 1"/>
          <p:cNvSpPr/>
          <p:nvPr/>
        </p:nvSpPr>
        <p:spPr>
          <a:xfrm>
            <a:off x="572095" y="1483162"/>
            <a:ext cx="1858089" cy="232291"/>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Readex Pro" pitchFamily="34" charset="0"/>
                <a:ea typeface="Readex Pro" pitchFamily="34" charset="-122"/>
                <a:cs typeface="Readex Pro" pitchFamily="34" charset="-120"/>
              </a:rPr>
              <a:t>Development Costs</a:t>
            </a:r>
            <a:endParaRPr lang="en-US" sz="1450" dirty="0"/>
          </a:p>
        </p:txBody>
      </p:sp>
      <p:sp>
        <p:nvSpPr>
          <p:cNvPr id="4" name="Text 2"/>
          <p:cNvSpPr/>
          <p:nvPr/>
        </p:nvSpPr>
        <p:spPr>
          <a:xfrm>
            <a:off x="572095" y="1864042"/>
            <a:ext cx="7946588" cy="71294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Initial implementation: 40-60 hours senior developer time at $150-200/hour = $6,000-12,000. Modal components: 20-30 hours = $3,000-6,000. Testing and refinement: 15-20 hours = $2,250-4,000. Total development investment: $11,250-22,000 for a production-ready implementation.</a:t>
            </a:r>
            <a:endParaRPr lang="en-US" sz="1150" dirty="0"/>
          </a:p>
        </p:txBody>
      </p:sp>
      <p:sp>
        <p:nvSpPr>
          <p:cNvPr id="5" name="Text 3"/>
          <p:cNvSpPr/>
          <p:nvPr/>
        </p:nvSpPr>
        <p:spPr>
          <a:xfrm>
            <a:off x="572095" y="2725579"/>
            <a:ext cx="1858089" cy="232291"/>
          </a:xfrm>
          <a:prstGeom prst="rect">
            <a:avLst/>
          </a:prstGeom>
          <a:noFill/>
          <a:ln/>
        </p:spPr>
        <p:txBody>
          <a:bodyPr wrap="none" lIns="0" tIns="0" rIns="0" bIns="0" rtlCol="0" anchor="t"/>
          <a:lstStyle/>
          <a:p>
            <a:pPr algn="l" indent="0" marL="0">
              <a:lnSpc>
                <a:spcPts val="1800"/>
              </a:lnSpc>
              <a:buNone/>
            </a:pPr>
            <a:r>
              <a:rPr lang="en-US" sz="1450" dirty="0">
                <a:solidFill>
                  <a:srgbClr val="1B1B27"/>
                </a:solidFill>
                <a:latin typeface="Readex Pro" pitchFamily="34" charset="0"/>
                <a:ea typeface="Readex Pro" pitchFamily="34" charset="-122"/>
                <a:cs typeface="Readex Pro" pitchFamily="34" charset="-120"/>
              </a:rPr>
              <a:t>Operational Costs</a:t>
            </a:r>
            <a:endParaRPr lang="en-US" sz="1450" dirty="0"/>
          </a:p>
        </p:txBody>
      </p:sp>
      <p:sp>
        <p:nvSpPr>
          <p:cNvPr id="6" name="Text 4"/>
          <p:cNvSpPr/>
          <p:nvPr/>
        </p:nvSpPr>
        <p:spPr>
          <a:xfrm>
            <a:off x="572095" y="3106460"/>
            <a:ext cx="7946588" cy="71294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API usage: Gemini Flash pricing ~$0.001 per 1K tokens. Typical query: 2K tokens = $0.002. With grounding: 3-5K tokens = $0.003-0.005. At 1,000 queries/day: $2-5/day = $60-150/month. Hosting: Static hosting (Netlify, Vercel) ~$20-50/month for reasonable traffic.</a:t>
            </a:r>
            <a:endParaRPr lang="en-US" sz="1150" dirty="0"/>
          </a:p>
        </p:txBody>
      </p:sp>
      <p:sp>
        <p:nvSpPr>
          <p:cNvPr id="7" name="Text 5"/>
          <p:cNvSpPr/>
          <p:nvPr/>
        </p:nvSpPr>
        <p:spPr>
          <a:xfrm>
            <a:off x="8888968" y="1576030"/>
            <a:ext cx="5176838" cy="490538"/>
          </a:xfrm>
          <a:prstGeom prst="rect">
            <a:avLst/>
          </a:prstGeom>
          <a:noFill/>
          <a:ln/>
        </p:spPr>
        <p:txBody>
          <a:bodyPr wrap="none" lIns="0" tIns="0" rIns="0" bIns="0" rtlCol="0" anchor="t"/>
          <a:lstStyle/>
          <a:p>
            <a:pPr algn="ctr" indent="0" marL="0">
              <a:lnSpc>
                <a:spcPts val="3850"/>
              </a:lnSpc>
              <a:buNone/>
            </a:pPr>
            <a:r>
              <a:rPr lang="en-US" sz="3850" dirty="0">
                <a:solidFill>
                  <a:srgbClr val="3C3939"/>
                </a:solidFill>
                <a:latin typeface="Readex Pro" pitchFamily="34" charset="0"/>
                <a:ea typeface="Readex Pro" pitchFamily="34" charset="-122"/>
                <a:cs typeface="Readex Pro" pitchFamily="34" charset="-120"/>
              </a:rPr>
              <a:t>$11K-22K</a:t>
            </a:r>
            <a:endParaRPr lang="en-US" sz="3850" dirty="0"/>
          </a:p>
        </p:txBody>
      </p:sp>
      <p:sp>
        <p:nvSpPr>
          <p:cNvPr id="8" name="Text 6"/>
          <p:cNvSpPr/>
          <p:nvPr/>
        </p:nvSpPr>
        <p:spPr>
          <a:xfrm>
            <a:off x="10548342" y="2252305"/>
            <a:ext cx="1858089" cy="232291"/>
          </a:xfrm>
          <a:prstGeom prst="rect">
            <a:avLst/>
          </a:prstGeom>
          <a:noFill/>
          <a:ln/>
        </p:spPr>
        <p:txBody>
          <a:bodyPr wrap="none" lIns="0" tIns="0" rIns="0" bIns="0" rtlCol="0" anchor="t"/>
          <a:lstStyle/>
          <a:p>
            <a:pPr algn="ctr" indent="0" marL="0">
              <a:lnSpc>
                <a:spcPts val="1800"/>
              </a:lnSpc>
              <a:buNone/>
            </a:pPr>
            <a:r>
              <a:rPr lang="en-US" sz="1450" dirty="0">
                <a:solidFill>
                  <a:srgbClr val="3C3939"/>
                </a:solidFill>
                <a:latin typeface="Readex Pro" pitchFamily="34" charset="0"/>
                <a:ea typeface="Readex Pro" pitchFamily="34" charset="-122"/>
                <a:cs typeface="Readex Pro" pitchFamily="34" charset="-120"/>
              </a:rPr>
              <a:t>Development</a:t>
            </a:r>
            <a:endParaRPr lang="en-US" sz="1450" dirty="0"/>
          </a:p>
        </p:txBody>
      </p:sp>
      <p:sp>
        <p:nvSpPr>
          <p:cNvPr id="9" name="Text 7"/>
          <p:cNvSpPr/>
          <p:nvPr/>
        </p:nvSpPr>
        <p:spPr>
          <a:xfrm>
            <a:off x="8888968" y="2633186"/>
            <a:ext cx="5176838" cy="237649"/>
          </a:xfrm>
          <a:prstGeom prst="rect">
            <a:avLst/>
          </a:prstGeom>
          <a:noFill/>
          <a:ln/>
        </p:spPr>
        <p:txBody>
          <a:bodyPr wrap="none" lIns="0" tIns="0" rIns="0" bIns="0" rtlCol="0" anchor="t"/>
          <a:lstStyle/>
          <a:p>
            <a:pPr algn="ctr" indent="0" marL="0">
              <a:lnSpc>
                <a:spcPts val="1850"/>
              </a:lnSpc>
              <a:buNone/>
            </a:pPr>
            <a:r>
              <a:rPr lang="en-US" sz="1150" dirty="0">
                <a:solidFill>
                  <a:srgbClr val="3C3939"/>
                </a:solidFill>
                <a:latin typeface="Roboto" pitchFamily="34" charset="0"/>
                <a:ea typeface="Roboto" pitchFamily="34" charset="-122"/>
                <a:cs typeface="Roboto" pitchFamily="34" charset="-120"/>
              </a:rPr>
              <a:t>One-time cost</a:t>
            </a:r>
            <a:endParaRPr lang="en-US" sz="1150" dirty="0"/>
          </a:p>
        </p:txBody>
      </p:sp>
      <p:sp>
        <p:nvSpPr>
          <p:cNvPr id="10" name="Text 8"/>
          <p:cNvSpPr/>
          <p:nvPr/>
        </p:nvSpPr>
        <p:spPr>
          <a:xfrm>
            <a:off x="8888968" y="3242310"/>
            <a:ext cx="5176838" cy="490538"/>
          </a:xfrm>
          <a:prstGeom prst="rect">
            <a:avLst/>
          </a:prstGeom>
          <a:noFill/>
          <a:ln/>
        </p:spPr>
        <p:txBody>
          <a:bodyPr wrap="none" lIns="0" tIns="0" rIns="0" bIns="0" rtlCol="0" anchor="t"/>
          <a:lstStyle/>
          <a:p>
            <a:pPr algn="ctr" indent="0" marL="0">
              <a:lnSpc>
                <a:spcPts val="3850"/>
              </a:lnSpc>
              <a:buNone/>
            </a:pPr>
            <a:r>
              <a:rPr lang="en-US" sz="3850" dirty="0">
                <a:solidFill>
                  <a:srgbClr val="3C3939"/>
                </a:solidFill>
                <a:latin typeface="Readex Pro" pitchFamily="34" charset="0"/>
                <a:ea typeface="Readex Pro" pitchFamily="34" charset="-122"/>
                <a:cs typeface="Readex Pro" pitchFamily="34" charset="-120"/>
              </a:rPr>
              <a:t>$80-200</a:t>
            </a:r>
            <a:endParaRPr lang="en-US" sz="3850" dirty="0"/>
          </a:p>
        </p:txBody>
      </p:sp>
      <p:sp>
        <p:nvSpPr>
          <p:cNvPr id="11" name="Text 9"/>
          <p:cNvSpPr/>
          <p:nvPr/>
        </p:nvSpPr>
        <p:spPr>
          <a:xfrm>
            <a:off x="10548342" y="3918585"/>
            <a:ext cx="1858089" cy="232291"/>
          </a:xfrm>
          <a:prstGeom prst="rect">
            <a:avLst/>
          </a:prstGeom>
          <a:noFill/>
          <a:ln/>
        </p:spPr>
        <p:txBody>
          <a:bodyPr wrap="none" lIns="0" tIns="0" rIns="0" bIns="0" rtlCol="0" anchor="t"/>
          <a:lstStyle/>
          <a:p>
            <a:pPr algn="ctr" indent="0" marL="0">
              <a:lnSpc>
                <a:spcPts val="1800"/>
              </a:lnSpc>
              <a:buNone/>
            </a:pPr>
            <a:r>
              <a:rPr lang="en-US" sz="1450" dirty="0">
                <a:solidFill>
                  <a:srgbClr val="3C3939"/>
                </a:solidFill>
                <a:latin typeface="Readex Pro" pitchFamily="34" charset="0"/>
                <a:ea typeface="Readex Pro" pitchFamily="34" charset="-122"/>
                <a:cs typeface="Readex Pro" pitchFamily="34" charset="-120"/>
              </a:rPr>
              <a:t>Monthly Operations</a:t>
            </a:r>
            <a:endParaRPr lang="en-US" sz="1450" dirty="0"/>
          </a:p>
        </p:txBody>
      </p:sp>
      <p:sp>
        <p:nvSpPr>
          <p:cNvPr id="12" name="Text 10"/>
          <p:cNvSpPr/>
          <p:nvPr/>
        </p:nvSpPr>
        <p:spPr>
          <a:xfrm>
            <a:off x="8888968" y="4299466"/>
            <a:ext cx="5176838" cy="237649"/>
          </a:xfrm>
          <a:prstGeom prst="rect">
            <a:avLst/>
          </a:prstGeom>
          <a:noFill/>
          <a:ln/>
        </p:spPr>
        <p:txBody>
          <a:bodyPr wrap="none" lIns="0" tIns="0" rIns="0" bIns="0" rtlCol="0" anchor="t"/>
          <a:lstStyle/>
          <a:p>
            <a:pPr algn="ctr" indent="0" marL="0">
              <a:lnSpc>
                <a:spcPts val="1850"/>
              </a:lnSpc>
              <a:buNone/>
            </a:pPr>
            <a:r>
              <a:rPr lang="en-US" sz="1150" dirty="0">
                <a:solidFill>
                  <a:srgbClr val="3C3939"/>
                </a:solidFill>
                <a:latin typeface="Roboto" pitchFamily="34" charset="0"/>
                <a:ea typeface="Roboto" pitchFamily="34" charset="-122"/>
                <a:cs typeface="Roboto" pitchFamily="34" charset="-120"/>
              </a:rPr>
              <a:t>At 1K queries/day</a:t>
            </a:r>
            <a:endParaRPr lang="en-US" sz="1150" dirty="0"/>
          </a:p>
        </p:txBody>
      </p:sp>
      <p:sp>
        <p:nvSpPr>
          <p:cNvPr id="13" name="Text 11"/>
          <p:cNvSpPr/>
          <p:nvPr/>
        </p:nvSpPr>
        <p:spPr>
          <a:xfrm>
            <a:off x="572095" y="4871442"/>
            <a:ext cx="13486209" cy="71294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The economic model reveals that development costs dominate initial phases, while operational costs scale with usage. The upfront development investment ($11K-22K for full implementation) represents significant commitment, justifiable for organizations planning sustained usage or needing custom behavior. However, this cost is one-time—once developed, the system can serve thousands of queries with only marginal operational cost increases (API usage scales near-linearly with query volume, hosting costs scale in steps as traffic crosses tier thresholds).</a:t>
            </a:r>
            <a:endParaRPr lang="en-US" sz="1150" dirty="0"/>
          </a:p>
        </p:txBody>
      </p:sp>
      <p:sp>
        <p:nvSpPr>
          <p:cNvPr id="14" name="Text 12"/>
          <p:cNvSpPr/>
          <p:nvPr/>
        </p:nvSpPr>
        <p:spPr>
          <a:xfrm>
            <a:off x="572095" y="5751552"/>
            <a:ext cx="13486209" cy="712946"/>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The operational cost calculation assumes moderate usage (1,000 queries/day, typical for small-to-medium organization). Scaling to enterprise levels (10K+ queries/day) raises API costs proportionally ($600-1,500/month) but the per-query cost remains constant—volume pricing from API providers might actually reduce per-token costs at scale. The hosting costs scale in steps: simple static hosting handles thousands of concurrent users, but database-backed features (user accounts, persistent conversations) require more expensive infrastructure (database hosting, backend compute).</a:t>
            </a:r>
            <a:endParaRPr lang="en-US" sz="1150" dirty="0"/>
          </a:p>
        </p:txBody>
      </p:sp>
      <p:sp>
        <p:nvSpPr>
          <p:cNvPr id="15" name="Text 13"/>
          <p:cNvSpPr/>
          <p:nvPr/>
        </p:nvSpPr>
        <p:spPr>
          <a:xfrm>
            <a:off x="572095" y="6631662"/>
            <a:ext cx="13486209" cy="950595"/>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The ROI calculation depends on value generated per query. For educational applications, if each query saves students 15 minutes of manual research and values time at $20/hour, break-even occurs at ~2,250 queries ($11K development cost / $5 value per query). For enterprise applications with higher-value employee time ($50-100/hour) and greater time savings (30+ minutes per query), ROI achieves within hundreds of queries. The economic viability thus depends critically on use case: high-value, frequent-use scenarios justify development investment quickly, while low-value or infrequent usage might not reach ROI within reasonable timeframes.</a:t>
            </a:r>
            <a:endParaRPr lang="en-US" sz="11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608052" y="630079"/>
            <a:ext cx="7976235" cy="542925"/>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eadex Pro" pitchFamily="34" charset="0"/>
                <a:ea typeface="Readex Pro" pitchFamily="34" charset="-122"/>
                <a:cs typeface="Readex Pro" pitchFamily="34" charset="-120"/>
              </a:rPr>
              <a:t>Ethical Considerations: Responsible AI</a:t>
            </a:r>
            <a:endParaRPr lang="en-US" sz="3400" dirty="0"/>
          </a:p>
        </p:txBody>
      </p:sp>
      <p:sp>
        <p:nvSpPr>
          <p:cNvPr id="3" name="Shape 1"/>
          <p:cNvSpPr/>
          <p:nvPr/>
        </p:nvSpPr>
        <p:spPr>
          <a:xfrm>
            <a:off x="608052" y="1520428"/>
            <a:ext cx="4355544" cy="2158246"/>
          </a:xfrm>
          <a:prstGeom prst="roundRect">
            <a:avLst>
              <a:gd name="adj" fmla="val 5084"/>
            </a:avLst>
          </a:prstGeom>
          <a:solidFill>
            <a:srgbClr val="FFFFFF">
              <a:alpha val="95000"/>
            </a:srgbClr>
          </a:solidFill>
          <a:ln w="22860">
            <a:solidFill>
              <a:srgbClr val="C7C7D0"/>
            </a:solidFill>
            <a:prstDash val="solid"/>
          </a:ln>
        </p:spPr>
      </p:sp>
      <p:sp>
        <p:nvSpPr>
          <p:cNvPr id="4" name="Shape 2"/>
          <p:cNvSpPr/>
          <p:nvPr/>
        </p:nvSpPr>
        <p:spPr>
          <a:xfrm>
            <a:off x="585192" y="1520428"/>
            <a:ext cx="91440" cy="2158246"/>
          </a:xfrm>
          <a:prstGeom prst="roundRect">
            <a:avLst>
              <a:gd name="adj" fmla="val 79800"/>
            </a:avLst>
          </a:prstGeom>
          <a:solidFill>
            <a:srgbClr val="1B1B27"/>
          </a:solidFill>
          <a:ln/>
        </p:spPr>
      </p:sp>
      <p:sp>
        <p:nvSpPr>
          <p:cNvPr id="5" name="Text 3"/>
          <p:cNvSpPr/>
          <p:nvPr/>
        </p:nvSpPr>
        <p:spPr>
          <a:xfrm>
            <a:off x="873204" y="1717000"/>
            <a:ext cx="2171700" cy="271463"/>
          </a:xfrm>
          <a:prstGeom prst="rect">
            <a:avLst/>
          </a:prstGeom>
          <a:noFill/>
          <a:ln/>
        </p:spPr>
        <p:txBody>
          <a:bodyPr wrap="none" lIns="0" tIns="0" rIns="0" bIns="0" rtlCol="0" anchor="t"/>
          <a:lstStyle/>
          <a:p>
            <a:pPr algn="l" indent="0" marL="0">
              <a:lnSpc>
                <a:spcPts val="2100"/>
              </a:lnSpc>
              <a:buNone/>
            </a:pPr>
            <a:r>
              <a:rPr lang="en-US" sz="1700" dirty="0">
                <a:solidFill>
                  <a:srgbClr val="3C3939"/>
                </a:solidFill>
                <a:latin typeface="Readex Pro" pitchFamily="34" charset="0"/>
                <a:ea typeface="Readex Pro" pitchFamily="34" charset="-122"/>
                <a:cs typeface="Readex Pro" pitchFamily="34" charset="-120"/>
              </a:rPr>
              <a:t>Transparency</a:t>
            </a:r>
            <a:endParaRPr lang="en-US" sz="1700" dirty="0"/>
          </a:p>
        </p:txBody>
      </p:sp>
      <p:sp>
        <p:nvSpPr>
          <p:cNvPr id="6" name="Text 4"/>
          <p:cNvSpPr/>
          <p:nvPr/>
        </p:nvSpPr>
        <p:spPr>
          <a:xfrm>
            <a:off x="873204" y="2092643"/>
            <a:ext cx="3893820" cy="138945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Grounding metadata shows source attributions, reducing plagiarism risk and enabling verification. Users should understand AI limitations—not omniscient, can hallucinate, reflects training data biases.</a:t>
            </a:r>
            <a:endParaRPr lang="en-US" sz="1350" dirty="0"/>
          </a:p>
        </p:txBody>
      </p:sp>
      <p:sp>
        <p:nvSpPr>
          <p:cNvPr id="7" name="Shape 5"/>
          <p:cNvSpPr/>
          <p:nvPr/>
        </p:nvSpPr>
        <p:spPr>
          <a:xfrm>
            <a:off x="5137309" y="1520428"/>
            <a:ext cx="4355663" cy="2158246"/>
          </a:xfrm>
          <a:prstGeom prst="roundRect">
            <a:avLst>
              <a:gd name="adj" fmla="val 5084"/>
            </a:avLst>
          </a:prstGeom>
          <a:solidFill>
            <a:srgbClr val="FFFFFF">
              <a:alpha val="95000"/>
            </a:srgbClr>
          </a:solidFill>
          <a:ln w="22860">
            <a:solidFill>
              <a:srgbClr val="C7C7D0"/>
            </a:solidFill>
            <a:prstDash val="solid"/>
          </a:ln>
        </p:spPr>
      </p:sp>
      <p:sp>
        <p:nvSpPr>
          <p:cNvPr id="8" name="Shape 6"/>
          <p:cNvSpPr/>
          <p:nvPr/>
        </p:nvSpPr>
        <p:spPr>
          <a:xfrm>
            <a:off x="5114449" y="1520428"/>
            <a:ext cx="91440" cy="2158246"/>
          </a:xfrm>
          <a:prstGeom prst="roundRect">
            <a:avLst>
              <a:gd name="adj" fmla="val 79800"/>
            </a:avLst>
          </a:prstGeom>
          <a:solidFill>
            <a:srgbClr val="1B1B27"/>
          </a:solidFill>
          <a:ln/>
        </p:spPr>
      </p:sp>
      <p:sp>
        <p:nvSpPr>
          <p:cNvPr id="9" name="Text 7"/>
          <p:cNvSpPr/>
          <p:nvPr/>
        </p:nvSpPr>
        <p:spPr>
          <a:xfrm>
            <a:off x="5402461" y="1717000"/>
            <a:ext cx="2171700" cy="271463"/>
          </a:xfrm>
          <a:prstGeom prst="rect">
            <a:avLst/>
          </a:prstGeom>
          <a:noFill/>
          <a:ln/>
        </p:spPr>
        <p:txBody>
          <a:bodyPr wrap="none" lIns="0" tIns="0" rIns="0" bIns="0" rtlCol="0" anchor="t"/>
          <a:lstStyle/>
          <a:p>
            <a:pPr algn="l" indent="0" marL="0">
              <a:lnSpc>
                <a:spcPts val="2100"/>
              </a:lnSpc>
              <a:buNone/>
            </a:pPr>
            <a:r>
              <a:rPr lang="en-US" sz="1700" dirty="0">
                <a:solidFill>
                  <a:srgbClr val="3C3939"/>
                </a:solidFill>
                <a:latin typeface="Readex Pro" pitchFamily="34" charset="0"/>
                <a:ea typeface="Readex Pro" pitchFamily="34" charset="-122"/>
                <a:cs typeface="Readex Pro" pitchFamily="34" charset="-120"/>
              </a:rPr>
              <a:t>Privacy</a:t>
            </a:r>
            <a:endParaRPr lang="en-US" sz="1700" dirty="0"/>
          </a:p>
        </p:txBody>
      </p:sp>
      <p:sp>
        <p:nvSpPr>
          <p:cNvPr id="10" name="Text 8"/>
          <p:cNvSpPr/>
          <p:nvPr/>
        </p:nvSpPr>
        <p:spPr>
          <a:xfrm>
            <a:off x="5402461" y="2092643"/>
            <a:ext cx="3893939" cy="138945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Query content passes through Google's infrastructure—users should be informed, especially for sensitive topics. Geolocation sharing requires explicit consent, with clear communication about data usage.</a:t>
            </a:r>
            <a:endParaRPr lang="en-US" sz="1350" dirty="0"/>
          </a:p>
        </p:txBody>
      </p:sp>
      <p:sp>
        <p:nvSpPr>
          <p:cNvPr id="11" name="Shape 9"/>
          <p:cNvSpPr/>
          <p:nvPr/>
        </p:nvSpPr>
        <p:spPr>
          <a:xfrm>
            <a:off x="9666684" y="1520428"/>
            <a:ext cx="4355663" cy="2158246"/>
          </a:xfrm>
          <a:prstGeom prst="roundRect">
            <a:avLst>
              <a:gd name="adj" fmla="val 5084"/>
            </a:avLst>
          </a:prstGeom>
          <a:solidFill>
            <a:srgbClr val="FFFFFF">
              <a:alpha val="95000"/>
            </a:srgbClr>
          </a:solidFill>
          <a:ln w="22860">
            <a:solidFill>
              <a:srgbClr val="C7C7D0"/>
            </a:solidFill>
            <a:prstDash val="solid"/>
          </a:ln>
        </p:spPr>
      </p:sp>
      <p:sp>
        <p:nvSpPr>
          <p:cNvPr id="12" name="Shape 10"/>
          <p:cNvSpPr/>
          <p:nvPr/>
        </p:nvSpPr>
        <p:spPr>
          <a:xfrm>
            <a:off x="9643824" y="1520428"/>
            <a:ext cx="91440" cy="2158246"/>
          </a:xfrm>
          <a:prstGeom prst="roundRect">
            <a:avLst>
              <a:gd name="adj" fmla="val 79800"/>
            </a:avLst>
          </a:prstGeom>
          <a:solidFill>
            <a:srgbClr val="1B1B27"/>
          </a:solidFill>
          <a:ln/>
        </p:spPr>
      </p:sp>
      <p:sp>
        <p:nvSpPr>
          <p:cNvPr id="13" name="Text 11"/>
          <p:cNvSpPr/>
          <p:nvPr/>
        </p:nvSpPr>
        <p:spPr>
          <a:xfrm>
            <a:off x="9931837" y="1717000"/>
            <a:ext cx="2171700" cy="271463"/>
          </a:xfrm>
          <a:prstGeom prst="rect">
            <a:avLst/>
          </a:prstGeom>
          <a:noFill/>
          <a:ln/>
        </p:spPr>
        <p:txBody>
          <a:bodyPr wrap="none" lIns="0" tIns="0" rIns="0" bIns="0" rtlCol="0" anchor="t"/>
          <a:lstStyle/>
          <a:p>
            <a:pPr algn="l" indent="0" marL="0">
              <a:lnSpc>
                <a:spcPts val="2100"/>
              </a:lnSpc>
              <a:buNone/>
            </a:pPr>
            <a:r>
              <a:rPr lang="en-US" sz="1700" dirty="0">
                <a:solidFill>
                  <a:srgbClr val="3C3939"/>
                </a:solidFill>
                <a:latin typeface="Readex Pro" pitchFamily="34" charset="0"/>
                <a:ea typeface="Readex Pro" pitchFamily="34" charset="-122"/>
                <a:cs typeface="Readex Pro" pitchFamily="34" charset="-120"/>
              </a:rPr>
              <a:t>Bias Awareness</a:t>
            </a:r>
            <a:endParaRPr lang="en-US" sz="1700" dirty="0"/>
          </a:p>
        </p:txBody>
      </p:sp>
      <p:sp>
        <p:nvSpPr>
          <p:cNvPr id="14" name="Text 12"/>
          <p:cNvSpPr/>
          <p:nvPr/>
        </p:nvSpPr>
        <p:spPr>
          <a:xfrm>
            <a:off x="9931837" y="2092643"/>
            <a:ext cx="3893939" cy="138945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AI training data contains societal biases—responses might reflect stereotypes or exclusionary perspectives. Interface shouldn't present AI as objective truth but as generated perspective requiring critical evaluation.</a:t>
            </a:r>
            <a:endParaRPr lang="en-US" sz="1350" dirty="0"/>
          </a:p>
        </p:txBody>
      </p:sp>
      <p:sp>
        <p:nvSpPr>
          <p:cNvPr id="15" name="Text 13"/>
          <p:cNvSpPr/>
          <p:nvPr/>
        </p:nvSpPr>
        <p:spPr>
          <a:xfrm>
            <a:off x="608052" y="3874056"/>
            <a:ext cx="13414296" cy="111156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ethical framework prioritizes user agency and informed consent. Transparency about AI limitations prevents over-reliance: users should understand the AI doesn't "know" things in human sense but generates probable text continuations based on training patterns. The grounding metadata helps by showing when responses cite sources (suggesting research-backed information) versus when they don't (suggesting synthesis or speculation). This transparency enables users to calibrate trust appropriately—treat research-backed responses with more confidence, treat unsourced speculation with more skepticism.</a:t>
            </a:r>
            <a:endParaRPr lang="en-US" sz="1350" dirty="0"/>
          </a:p>
        </p:txBody>
      </p:sp>
      <p:sp>
        <p:nvSpPr>
          <p:cNvPr id="16" name="Text 14"/>
          <p:cNvSpPr/>
          <p:nvPr/>
        </p:nvSpPr>
        <p:spPr>
          <a:xfrm>
            <a:off x="608052" y="5181005"/>
            <a:ext cx="13414296" cy="111156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Privacy considerations intensify as AI integrations become more sophisticated. The current implementation sends all queries to Google, making Google privy to every user interaction. For many use cases, this is acceptable—general knowledge queries, public information research, creative brainstorming. However, for sensitive contexts (mental health support, legal advice, confidential business planning), users should be warned about privacy limitations or the system shouldn't be deployed. Future architectures might offer local model execution or end-to-end encryption for privacy-critical deployments, though these significantly complicate implementation.</a:t>
            </a:r>
            <a:endParaRPr lang="en-US" sz="1350" dirty="0"/>
          </a:p>
        </p:txBody>
      </p:sp>
      <p:sp>
        <p:nvSpPr>
          <p:cNvPr id="17" name="Text 15"/>
          <p:cNvSpPr/>
          <p:nvPr/>
        </p:nvSpPr>
        <p:spPr>
          <a:xfrm>
            <a:off x="608052" y="6487954"/>
            <a:ext cx="13414296" cy="1111568"/>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Bias awareness requires ongoing vigilance. AI models trained on internet text inevitably absorb societal biases—gender stereotypes, racial prejudices, cultural assumptions. The interface can mitigate bias impact through careful design: presenting multiple perspectives, encouraging source verification, framing responses as one viewpoint rather than definitive truth. However, perfect bias elimination proves impossible—training data reflects imperfect world, models inherit those imperfections. The ethical path involves acknowledging these limitations rather than claiming spurious objectivity, empowering users to engage critically with AI outputs.</a:t>
            </a:r>
            <a:endParaRPr lang="en-US" sz="13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572095" y="552807"/>
            <a:ext cx="8944213" cy="488156"/>
          </a:xfrm>
          <a:prstGeom prst="rect">
            <a:avLst/>
          </a:prstGeom>
          <a:noFill/>
          <a:ln/>
        </p:spPr>
        <p:txBody>
          <a:bodyPr wrap="none" lIns="0" tIns="0" rIns="0" bIns="0" rtlCol="0" anchor="t"/>
          <a:lstStyle/>
          <a:p>
            <a:pPr algn="l" indent="0" marL="0">
              <a:lnSpc>
                <a:spcPts val="3800"/>
              </a:lnSpc>
              <a:buNone/>
            </a:pPr>
            <a:r>
              <a:rPr lang="en-US" sz="3050" dirty="0">
                <a:solidFill>
                  <a:srgbClr val="1B1B27"/>
                </a:solidFill>
                <a:latin typeface="Readex Pro" pitchFamily="34" charset="0"/>
                <a:ea typeface="Readex Pro" pitchFamily="34" charset="-122"/>
                <a:cs typeface="Readex Pro" pitchFamily="34" charset="-120"/>
              </a:rPr>
              <a:t>Maintenance Strategy: Long-Term Sustainability</a:t>
            </a:r>
            <a:endParaRPr lang="en-US" sz="3050" dirty="0"/>
          </a:p>
        </p:txBody>
      </p:sp>
      <p:sp>
        <p:nvSpPr>
          <p:cNvPr id="3" name="Text 1"/>
          <p:cNvSpPr/>
          <p:nvPr/>
        </p:nvSpPr>
        <p:spPr>
          <a:xfrm>
            <a:off x="572095" y="1353264"/>
            <a:ext cx="156091" cy="195143"/>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eadex Pro Light" pitchFamily="34" charset="0"/>
                <a:ea typeface="Readex Pro Light" pitchFamily="34" charset="-122"/>
                <a:cs typeface="Readex Pro Light" pitchFamily="34" charset="-120"/>
              </a:rPr>
              <a:t>01</a:t>
            </a:r>
            <a:endParaRPr lang="en-US" sz="1200" dirty="0"/>
          </a:p>
        </p:txBody>
      </p:sp>
      <p:sp>
        <p:nvSpPr>
          <p:cNvPr id="4" name="Shape 2"/>
          <p:cNvSpPr/>
          <p:nvPr/>
        </p:nvSpPr>
        <p:spPr>
          <a:xfrm>
            <a:off x="572095" y="1595676"/>
            <a:ext cx="6665000" cy="22860"/>
          </a:xfrm>
          <a:prstGeom prst="rect">
            <a:avLst/>
          </a:prstGeom>
          <a:solidFill>
            <a:srgbClr val="1B1B27"/>
          </a:solidFill>
          <a:ln/>
        </p:spPr>
      </p:sp>
      <p:sp>
        <p:nvSpPr>
          <p:cNvPr id="5" name="Text 3"/>
          <p:cNvSpPr/>
          <p:nvPr/>
        </p:nvSpPr>
        <p:spPr>
          <a:xfrm>
            <a:off x="572095" y="1719382"/>
            <a:ext cx="2456974" cy="244078"/>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Dependency Management</a:t>
            </a:r>
            <a:endParaRPr lang="en-US" sz="1500" dirty="0"/>
          </a:p>
        </p:txBody>
      </p:sp>
      <p:sp>
        <p:nvSpPr>
          <p:cNvPr id="6" name="Text 4"/>
          <p:cNvSpPr/>
          <p:nvPr/>
        </p:nvSpPr>
        <p:spPr>
          <a:xfrm>
            <a:off x="572095" y="2057162"/>
            <a:ext cx="6665000" cy="49982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Monthly security updates, quarterly feature updates, monitoring for breaking changes in SDK, React, TypeScript, maintaining compatibility with modern browser versions</a:t>
            </a:r>
            <a:endParaRPr lang="en-US" sz="1200" dirty="0"/>
          </a:p>
        </p:txBody>
      </p:sp>
      <p:sp>
        <p:nvSpPr>
          <p:cNvPr id="7" name="Text 5"/>
          <p:cNvSpPr/>
          <p:nvPr/>
        </p:nvSpPr>
        <p:spPr>
          <a:xfrm>
            <a:off x="7393186" y="1353264"/>
            <a:ext cx="156091" cy="195143"/>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eadex Pro Light" pitchFamily="34" charset="0"/>
                <a:ea typeface="Readex Pro Light" pitchFamily="34" charset="-122"/>
                <a:cs typeface="Readex Pro Light" pitchFamily="34" charset="-120"/>
              </a:rPr>
              <a:t>02</a:t>
            </a:r>
            <a:endParaRPr lang="en-US" sz="1200" dirty="0"/>
          </a:p>
        </p:txBody>
      </p:sp>
      <p:sp>
        <p:nvSpPr>
          <p:cNvPr id="8" name="Shape 6"/>
          <p:cNvSpPr/>
          <p:nvPr/>
        </p:nvSpPr>
        <p:spPr>
          <a:xfrm>
            <a:off x="7393186" y="1595676"/>
            <a:ext cx="6665119" cy="22860"/>
          </a:xfrm>
          <a:prstGeom prst="rect">
            <a:avLst/>
          </a:prstGeom>
          <a:solidFill>
            <a:srgbClr val="1B1B27"/>
          </a:solidFill>
          <a:ln/>
        </p:spPr>
      </p:sp>
      <p:sp>
        <p:nvSpPr>
          <p:cNvPr id="9" name="Text 7"/>
          <p:cNvSpPr/>
          <p:nvPr/>
        </p:nvSpPr>
        <p:spPr>
          <a:xfrm>
            <a:off x="7393186" y="1719382"/>
            <a:ext cx="1952506" cy="244078"/>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Monitoring</a:t>
            </a:r>
            <a:endParaRPr lang="en-US" sz="1500" dirty="0"/>
          </a:p>
        </p:txBody>
      </p:sp>
      <p:sp>
        <p:nvSpPr>
          <p:cNvPr id="10" name="Text 8"/>
          <p:cNvSpPr/>
          <p:nvPr/>
        </p:nvSpPr>
        <p:spPr>
          <a:xfrm>
            <a:off x="7393186" y="2057162"/>
            <a:ext cx="6665119" cy="49982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Error tracking (Sentry or similar), API usage monitoring, performance metrics collection, user feedback channels for bug reports and feature requests</a:t>
            </a:r>
            <a:endParaRPr lang="en-US" sz="1200" dirty="0"/>
          </a:p>
        </p:txBody>
      </p:sp>
      <p:sp>
        <p:nvSpPr>
          <p:cNvPr id="11" name="Text 9"/>
          <p:cNvSpPr/>
          <p:nvPr/>
        </p:nvSpPr>
        <p:spPr>
          <a:xfrm>
            <a:off x="572095" y="2830116"/>
            <a:ext cx="156091" cy="195143"/>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eadex Pro Light" pitchFamily="34" charset="0"/>
                <a:ea typeface="Readex Pro Light" pitchFamily="34" charset="-122"/>
                <a:cs typeface="Readex Pro Light" pitchFamily="34" charset="-120"/>
              </a:rPr>
              <a:t>03</a:t>
            </a:r>
            <a:endParaRPr lang="en-US" sz="1200" dirty="0"/>
          </a:p>
        </p:txBody>
      </p:sp>
      <p:sp>
        <p:nvSpPr>
          <p:cNvPr id="12" name="Shape 10"/>
          <p:cNvSpPr/>
          <p:nvPr/>
        </p:nvSpPr>
        <p:spPr>
          <a:xfrm>
            <a:off x="572095" y="3072527"/>
            <a:ext cx="6665000" cy="22860"/>
          </a:xfrm>
          <a:prstGeom prst="rect">
            <a:avLst/>
          </a:prstGeom>
          <a:solidFill>
            <a:srgbClr val="1B1B27"/>
          </a:solidFill>
          <a:ln/>
        </p:spPr>
      </p:sp>
      <p:sp>
        <p:nvSpPr>
          <p:cNvPr id="13" name="Text 11"/>
          <p:cNvSpPr/>
          <p:nvPr/>
        </p:nvSpPr>
        <p:spPr>
          <a:xfrm>
            <a:off x="572095" y="3196233"/>
            <a:ext cx="2222778" cy="244078"/>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Documentation Upkeep</a:t>
            </a:r>
            <a:endParaRPr lang="en-US" sz="1500" dirty="0"/>
          </a:p>
        </p:txBody>
      </p:sp>
      <p:sp>
        <p:nvSpPr>
          <p:cNvPr id="14" name="Text 12"/>
          <p:cNvSpPr/>
          <p:nvPr/>
        </p:nvSpPr>
        <p:spPr>
          <a:xfrm>
            <a:off x="572095" y="3534013"/>
            <a:ext cx="6665000" cy="49982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README updates reflecting new features, architecture documentation as system evolves, API change logs tracking version-to-version differences</a:t>
            </a:r>
            <a:endParaRPr lang="en-US" sz="1200" dirty="0"/>
          </a:p>
        </p:txBody>
      </p:sp>
      <p:sp>
        <p:nvSpPr>
          <p:cNvPr id="15" name="Text 13"/>
          <p:cNvSpPr/>
          <p:nvPr/>
        </p:nvSpPr>
        <p:spPr>
          <a:xfrm>
            <a:off x="7393186" y="2830116"/>
            <a:ext cx="156091" cy="195143"/>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eadex Pro Light" pitchFamily="34" charset="0"/>
                <a:ea typeface="Readex Pro Light" pitchFamily="34" charset="-122"/>
                <a:cs typeface="Readex Pro Light" pitchFamily="34" charset="-120"/>
              </a:rPr>
              <a:t>04</a:t>
            </a:r>
            <a:endParaRPr lang="en-US" sz="1200" dirty="0"/>
          </a:p>
        </p:txBody>
      </p:sp>
      <p:sp>
        <p:nvSpPr>
          <p:cNvPr id="16" name="Shape 14"/>
          <p:cNvSpPr/>
          <p:nvPr/>
        </p:nvSpPr>
        <p:spPr>
          <a:xfrm>
            <a:off x="7393186" y="3072527"/>
            <a:ext cx="6665119" cy="22860"/>
          </a:xfrm>
          <a:prstGeom prst="rect">
            <a:avLst/>
          </a:prstGeom>
          <a:solidFill>
            <a:srgbClr val="1B1B27"/>
          </a:solidFill>
          <a:ln/>
        </p:spPr>
      </p:sp>
      <p:sp>
        <p:nvSpPr>
          <p:cNvPr id="17" name="Text 15"/>
          <p:cNvSpPr/>
          <p:nvPr/>
        </p:nvSpPr>
        <p:spPr>
          <a:xfrm>
            <a:off x="7393186" y="3196233"/>
            <a:ext cx="2336363" cy="244078"/>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eadex Pro" pitchFamily="34" charset="0"/>
                <a:ea typeface="Readex Pro" pitchFamily="34" charset="-122"/>
                <a:cs typeface="Readex Pro" pitchFamily="34" charset="-120"/>
              </a:rPr>
              <a:t>Community Engagement</a:t>
            </a:r>
            <a:endParaRPr lang="en-US" sz="1500" dirty="0"/>
          </a:p>
        </p:txBody>
      </p:sp>
      <p:sp>
        <p:nvSpPr>
          <p:cNvPr id="18" name="Text 16"/>
          <p:cNvSpPr/>
          <p:nvPr/>
        </p:nvSpPr>
        <p:spPr>
          <a:xfrm>
            <a:off x="7393186" y="3534013"/>
            <a:ext cx="6665119" cy="499824"/>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Responding to issues, reviewing pull requests, maintaining contributor guidelines, fostering positive community culture</a:t>
            </a:r>
            <a:endParaRPr lang="en-US" sz="1200" dirty="0"/>
          </a:p>
        </p:txBody>
      </p:sp>
      <p:sp>
        <p:nvSpPr>
          <p:cNvPr id="19" name="Text 17"/>
          <p:cNvSpPr/>
          <p:nvPr/>
        </p:nvSpPr>
        <p:spPr>
          <a:xfrm>
            <a:off x="572095" y="4326493"/>
            <a:ext cx="13486209" cy="99964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Long-term sustainability requires ongoing maintenance investment, not just initial development. Dependency management consumes regular time: JavaScript ecosystem evolves rapidly, with security patches, breaking changes, and feature additions arriving continuously. The maintenance schedule should include monthly dependency updates (applying security patches), quarterly major updates (moving to new minor versions of key dependencies), and annual major version migrations (React 18→19, TypeScript 5→6). Each update cycle requires testing—does the application still work after updates? Do new features provide value? Do breaking changes require code modifications?</a:t>
            </a:r>
            <a:endParaRPr lang="en-US" sz="1200" dirty="0"/>
          </a:p>
        </p:txBody>
      </p:sp>
      <p:sp>
        <p:nvSpPr>
          <p:cNvPr id="20" name="Text 18"/>
          <p:cNvSpPr/>
          <p:nvPr/>
        </p:nvSpPr>
        <p:spPr>
          <a:xfrm>
            <a:off x="572095" y="5501759"/>
            <a:ext cx="13486209" cy="99964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Monitoring infrastructure provides visibility into production health. Error tracking systems like Sentry capture runtime errors, providing stack traces and context for debugging. API usage monitoring tracks token consumption, enabling cost prediction and anomaly detection (sudden usage spikes might indicate bug causing infinite loops or bot abuse). Performance metrics (response times, streaming latency, memory usage) identify degradation over time, triggering performance optimization sprints before user experience degrades noticeably. User feedback channels (GitHub issues, support email, in-app feedback forms) capture bugs and feature requests directly from users encountering real-world usage patterns developers might not anticipate.</a:t>
            </a:r>
            <a:endParaRPr lang="en-US" sz="1200" dirty="0"/>
          </a:p>
        </p:txBody>
      </p:sp>
      <p:sp>
        <p:nvSpPr>
          <p:cNvPr id="21" name="Text 19"/>
          <p:cNvSpPr/>
          <p:nvPr/>
        </p:nvSpPr>
        <p:spPr>
          <a:xfrm>
            <a:off x="572095" y="6677025"/>
            <a:ext cx="13486209" cy="999649"/>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Documentation upkeep prevents knowledge decay: as the system evolves, documentation must evolve with it. Outdated documentation worse than no documentation—users follow instructions that no longer work, become frustrated, abandon system. The maintenance process should include documentation review in every release cycle: which setup steps changed? which API examples need updating? which architecture diagrams no longer reflect current structure? The goal: documentation remains accurate reflection of current reality, not historical artifact of initial implementation.</a:t>
            </a:r>
            <a:endParaRPr lang="en-US"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661154" y="529828"/>
            <a:ext cx="7430572" cy="590312"/>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Readex Pro" pitchFamily="34" charset="0"/>
                <a:ea typeface="Readex Pro" pitchFamily="34" charset="-122"/>
                <a:cs typeface="Readex Pro" pitchFamily="34" charset="-120"/>
              </a:rPr>
              <a:t>Reflection: The Forensic Journey</a:t>
            </a:r>
            <a:endParaRPr lang="en-US" sz="3700" dirty="0"/>
          </a:p>
        </p:txBody>
      </p:sp>
      <p:sp>
        <p:nvSpPr>
          <p:cNvPr id="3" name="Text 1"/>
          <p:cNvSpPr/>
          <p:nvPr/>
        </p:nvSpPr>
        <p:spPr>
          <a:xfrm>
            <a:off x="944523" y="1710452"/>
            <a:ext cx="13024723" cy="906899"/>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This investigation began with a model claiming empty files caused phantom errors and concluded with precise API contract fixes. The journey revealed fundamental limitations in AI-assisted debugging: confident hallucination, token waste, and absence of empirical grounding. Yet it also demonstrated AI's value—rapid code generation, pattern suggestions, architectural ideation—when properly constrained by human verification.</a:t>
            </a:r>
            <a:endParaRPr lang="en-US" sz="1450" dirty="0"/>
          </a:p>
        </p:txBody>
      </p:sp>
      <p:sp>
        <p:nvSpPr>
          <p:cNvPr id="4" name="Shape 2"/>
          <p:cNvSpPr/>
          <p:nvPr/>
        </p:nvSpPr>
        <p:spPr>
          <a:xfrm>
            <a:off x="661154" y="1497925"/>
            <a:ext cx="22860" cy="1331952"/>
          </a:xfrm>
          <a:prstGeom prst="rect">
            <a:avLst/>
          </a:prstGeom>
          <a:solidFill>
            <a:srgbClr val="1B1B27"/>
          </a:solidFill>
          <a:ln/>
        </p:spPr>
      </p:sp>
      <p:sp>
        <p:nvSpPr>
          <p:cNvPr id="5" name="Text 3"/>
          <p:cNvSpPr/>
          <p:nvPr/>
        </p:nvSpPr>
        <p:spPr>
          <a:xfrm>
            <a:off x="661154" y="3042404"/>
            <a:ext cx="13308092" cy="15114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forensic analysis traced a path from confusion to clarity, from hallucinated diagnostics to empirical fixes. The four-loop recursion demonstrated what can go wrong when AI debugging lacks grounding: the model constructed elaborate narratives divorced from system state, consuming significant resources while making zero progress. This failure mode represents critical learning: AI excels at pattern matching and code generation but struggles with novel diagnosis requiring external verification. The model couldn't run the compiler, execute the code, or consult current documentation—it could only pattern-match against training data, which proved insufficient for diagnosing API drift.</a:t>
            </a:r>
            <a:endParaRPr lang="en-US" sz="1450" dirty="0"/>
          </a:p>
        </p:txBody>
      </p:sp>
      <p:sp>
        <p:nvSpPr>
          <p:cNvPr id="6" name="Text 4"/>
          <p:cNvSpPr/>
          <p:nvPr/>
        </p:nvSpPr>
        <p:spPr>
          <a:xfrm>
            <a:off x="661154" y="4766429"/>
            <a:ext cx="13308092" cy="1209199"/>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investigation vindicated architectural principles that predate AI: empirical validation, separation of concerns, progressive enhancement, graceful degradation. These principles guided both initial implementation (creating modular, testable code) and debugging process (systematic verification, isolating failure modes, targeted fixes). The modal components—never modified despite four loops of suggestions—embodied good architecture: self-contained, well-defined interfaces, clear purposes. This architectural foundation enabled surgical fixes rather than system-wide refactoring.</a:t>
            </a:r>
            <a:endParaRPr lang="en-US" sz="1450" dirty="0"/>
          </a:p>
        </p:txBody>
      </p:sp>
      <p:sp>
        <p:nvSpPr>
          <p:cNvPr id="7" name="Text 5"/>
          <p:cNvSpPr/>
          <p:nvPr/>
        </p:nvSpPr>
        <p:spPr>
          <a:xfrm>
            <a:off x="661154" y="6188154"/>
            <a:ext cx="13308092" cy="1511498"/>
          </a:xfrm>
          <a:prstGeom prst="rect">
            <a:avLst/>
          </a:prstGeom>
          <a:noFill/>
          <a:ln/>
        </p:spPr>
        <p:txBody>
          <a:bodyPr wrap="squar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meta-lesson extends beyond this specific case: AI-assisted development requires hybrid workflows combining AI's generative strengths with human verification rigor. The optimal pattern involves AI generating rapid code suggestions and architectural ideas, with human developers verifying through compilation, testing, documentation review, and runtime observation. Neither pure AI generation (producing unverified code) nor pure human development (ignoring AI assistance) maximizes productivity. The synthesis—AI acceleration plus human verification—creates development workflows faster than traditional approaches while maintaining reliability through empirical grounding.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542925"/>
            <a:ext cx="4662488" cy="478393"/>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eadex Pro" pitchFamily="34" charset="0"/>
                <a:ea typeface="Readex Pro" pitchFamily="34" charset="-122"/>
                <a:cs typeface="Readex Pro" pitchFamily="34" charset="-120"/>
              </a:rPr>
              <a:t>Loop 4: Self-Audit Failure</a:t>
            </a:r>
            <a:endParaRPr lang="en-US" sz="3000" dirty="0"/>
          </a:p>
        </p:txBody>
      </p:sp>
      <p:sp>
        <p:nvSpPr>
          <p:cNvPr id="3" name="Text 1"/>
          <p:cNvSpPr/>
          <p:nvPr/>
        </p:nvSpPr>
        <p:spPr>
          <a:xfrm>
            <a:off x="572095" y="1403866"/>
            <a:ext cx="2267307" cy="239078"/>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Readex Pro" pitchFamily="34" charset="0"/>
                <a:ea typeface="Readex Pro" pitchFamily="34" charset="-122"/>
                <a:cs typeface="Readex Pro" pitchFamily="34" charset="-120"/>
              </a:rPr>
              <a:t>Model's Self-Assessment</a:t>
            </a:r>
            <a:endParaRPr lang="en-US" sz="1500" dirty="0"/>
          </a:p>
        </p:txBody>
      </p:sp>
      <p:sp>
        <p:nvSpPr>
          <p:cNvPr id="4" name="Text 2"/>
          <p:cNvSpPr/>
          <p:nvPr/>
        </p:nvSpPr>
        <p:spPr>
          <a:xfrm>
            <a:off x="572095" y="1795939"/>
            <a:ext cx="6556415"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In the fourth loop, Gemini claimed to have "filled the modals, re-read the code, and corrected all issues." This represented an attempted closure of the diagnostic cycle—a declaration of successful remediation.</a:t>
            </a:r>
            <a:endParaRPr lang="en-US" sz="1200" dirty="0"/>
          </a:p>
        </p:txBody>
      </p:sp>
      <p:sp>
        <p:nvSpPr>
          <p:cNvPr id="5" name="Text 3"/>
          <p:cNvSpPr/>
          <p:nvPr/>
        </p:nvSpPr>
        <p:spPr>
          <a:xfrm>
            <a:off x="572095" y="2683669"/>
            <a:ext cx="2182178" cy="239078"/>
          </a:xfrm>
          <a:prstGeom prst="rect">
            <a:avLst/>
          </a:prstGeom>
          <a:noFill/>
          <a:ln/>
        </p:spPr>
        <p:txBody>
          <a:bodyPr wrap="none" lIns="0" tIns="0" rIns="0" bIns="0" rtlCol="0" anchor="t"/>
          <a:lstStyle/>
          <a:p>
            <a:pPr algn="l" indent="0" marL="0">
              <a:lnSpc>
                <a:spcPts val="1850"/>
              </a:lnSpc>
              <a:buNone/>
            </a:pPr>
            <a:r>
              <a:rPr lang="en-US" sz="1500" dirty="0">
                <a:solidFill>
                  <a:srgbClr val="1B1B27"/>
                </a:solidFill>
                <a:latin typeface="Readex Pro" pitchFamily="34" charset="0"/>
                <a:ea typeface="Readex Pro" pitchFamily="34" charset="-122"/>
                <a:cs typeface="Readex Pro" pitchFamily="34" charset="-120"/>
              </a:rPr>
              <a:t>Objective Measurement</a:t>
            </a:r>
            <a:endParaRPr lang="en-US" sz="1500" dirty="0"/>
          </a:p>
        </p:txBody>
      </p:sp>
      <p:sp>
        <p:nvSpPr>
          <p:cNvPr id="6" name="Text 4"/>
          <p:cNvSpPr/>
          <p:nvPr/>
        </p:nvSpPr>
        <p:spPr>
          <a:xfrm>
            <a:off x="572095" y="3075742"/>
            <a:ext cx="6556415"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Parse validation continued to show clean compilation. The modals remained unchanged from their original, fully-implemented state. No "corrections" had occurred because no corrections were needed.</a:t>
            </a:r>
            <a:endParaRPr lang="en-US" sz="1200" dirty="0"/>
          </a:p>
        </p:txBody>
      </p:sp>
      <p:sp>
        <p:nvSpPr>
          <p:cNvPr id="7" name="Text 5"/>
          <p:cNvSpPr/>
          <p:nvPr/>
        </p:nvSpPr>
        <p:spPr>
          <a:xfrm>
            <a:off x="7509510" y="1499473"/>
            <a:ext cx="3182541" cy="505182"/>
          </a:xfrm>
          <a:prstGeom prst="rect">
            <a:avLst/>
          </a:prstGeom>
          <a:noFill/>
          <a:ln/>
        </p:spPr>
        <p:txBody>
          <a:bodyPr wrap="none" lIns="0" tIns="0" rIns="0" bIns="0" rtlCol="0" anchor="t"/>
          <a:lstStyle/>
          <a:p>
            <a:pPr algn="ctr" indent="0" marL="0">
              <a:lnSpc>
                <a:spcPts val="3950"/>
              </a:lnSpc>
              <a:buNone/>
            </a:pPr>
            <a:r>
              <a:rPr lang="en-US" sz="3950" dirty="0">
                <a:solidFill>
                  <a:srgbClr val="3C3939"/>
                </a:solidFill>
                <a:latin typeface="Readex Pro" pitchFamily="34" charset="0"/>
                <a:ea typeface="Readex Pro" pitchFamily="34" charset="-122"/>
                <a:cs typeface="Readex Pro" pitchFamily="34" charset="-120"/>
              </a:rPr>
              <a:t>4</a:t>
            </a:r>
            <a:endParaRPr lang="en-US" sz="3950" dirty="0"/>
          </a:p>
        </p:txBody>
      </p:sp>
      <p:sp>
        <p:nvSpPr>
          <p:cNvPr id="8" name="Text 6"/>
          <p:cNvSpPr/>
          <p:nvPr/>
        </p:nvSpPr>
        <p:spPr>
          <a:xfrm>
            <a:off x="8143875" y="2195870"/>
            <a:ext cx="1913811" cy="239078"/>
          </a:xfrm>
          <a:prstGeom prst="rect">
            <a:avLst/>
          </a:prstGeom>
          <a:noFill/>
          <a:ln/>
        </p:spPr>
        <p:txBody>
          <a:bodyPr wrap="none" lIns="0" tIns="0" rIns="0" bIns="0" rtlCol="0" anchor="t"/>
          <a:lstStyle/>
          <a:p>
            <a:pPr algn="ctr"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Total Loops</a:t>
            </a:r>
            <a:endParaRPr lang="en-US" sz="1500" dirty="0"/>
          </a:p>
        </p:txBody>
      </p:sp>
      <p:sp>
        <p:nvSpPr>
          <p:cNvPr id="9" name="Text 7"/>
          <p:cNvSpPr/>
          <p:nvPr/>
        </p:nvSpPr>
        <p:spPr>
          <a:xfrm>
            <a:off x="7509510" y="2587943"/>
            <a:ext cx="3182541" cy="244912"/>
          </a:xfrm>
          <a:prstGeom prst="rect">
            <a:avLst/>
          </a:prstGeom>
          <a:noFill/>
          <a:ln/>
        </p:spPr>
        <p:txBody>
          <a:bodyPr wrap="none" lIns="0" tIns="0" rIns="0" bIns="0" rtlCol="0" anchor="t"/>
          <a:lstStyle/>
          <a:p>
            <a:pPr algn="ctr" indent="0" marL="0">
              <a:lnSpc>
                <a:spcPts val="1900"/>
              </a:lnSpc>
              <a:buNone/>
            </a:pPr>
            <a:r>
              <a:rPr lang="en-US" sz="1200" dirty="0">
                <a:solidFill>
                  <a:srgbClr val="3C3939"/>
                </a:solidFill>
                <a:latin typeface="Roboto" pitchFamily="34" charset="0"/>
                <a:ea typeface="Roboto" pitchFamily="34" charset="-122"/>
                <a:cs typeface="Roboto" pitchFamily="34" charset="-120"/>
              </a:rPr>
              <a:t>Iterative diagnostics without progress</a:t>
            </a:r>
            <a:endParaRPr lang="en-US" sz="1200" dirty="0"/>
          </a:p>
        </p:txBody>
      </p:sp>
      <p:sp>
        <p:nvSpPr>
          <p:cNvPr id="10" name="Text 8"/>
          <p:cNvSpPr/>
          <p:nvPr/>
        </p:nvSpPr>
        <p:spPr>
          <a:xfrm>
            <a:off x="10883384" y="1499473"/>
            <a:ext cx="3182541" cy="505182"/>
          </a:xfrm>
          <a:prstGeom prst="rect">
            <a:avLst/>
          </a:prstGeom>
          <a:noFill/>
          <a:ln/>
        </p:spPr>
        <p:txBody>
          <a:bodyPr wrap="none" lIns="0" tIns="0" rIns="0" bIns="0" rtlCol="0" anchor="t"/>
          <a:lstStyle/>
          <a:p>
            <a:pPr algn="ctr" indent="0" marL="0">
              <a:lnSpc>
                <a:spcPts val="3950"/>
              </a:lnSpc>
              <a:buNone/>
            </a:pPr>
            <a:r>
              <a:rPr lang="en-US" sz="3950" dirty="0">
                <a:solidFill>
                  <a:srgbClr val="3C3939"/>
                </a:solidFill>
                <a:latin typeface="Readex Pro" pitchFamily="34" charset="0"/>
                <a:ea typeface="Readex Pro" pitchFamily="34" charset="-122"/>
                <a:cs typeface="Readex Pro" pitchFamily="34" charset="-120"/>
              </a:rPr>
              <a:t>0</a:t>
            </a:r>
            <a:endParaRPr lang="en-US" sz="3950" dirty="0"/>
          </a:p>
        </p:txBody>
      </p:sp>
      <p:sp>
        <p:nvSpPr>
          <p:cNvPr id="11" name="Text 9"/>
          <p:cNvSpPr/>
          <p:nvPr/>
        </p:nvSpPr>
        <p:spPr>
          <a:xfrm>
            <a:off x="11517749" y="2195870"/>
            <a:ext cx="1913811" cy="239078"/>
          </a:xfrm>
          <a:prstGeom prst="rect">
            <a:avLst/>
          </a:prstGeom>
          <a:noFill/>
          <a:ln/>
        </p:spPr>
        <p:txBody>
          <a:bodyPr wrap="none" lIns="0" tIns="0" rIns="0" bIns="0" rtlCol="0" anchor="t"/>
          <a:lstStyle/>
          <a:p>
            <a:pPr algn="ctr"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Real Fixes</a:t>
            </a:r>
            <a:endParaRPr lang="en-US" sz="1500" dirty="0"/>
          </a:p>
        </p:txBody>
      </p:sp>
      <p:sp>
        <p:nvSpPr>
          <p:cNvPr id="12" name="Text 10"/>
          <p:cNvSpPr/>
          <p:nvPr/>
        </p:nvSpPr>
        <p:spPr>
          <a:xfrm>
            <a:off x="10883384" y="2587943"/>
            <a:ext cx="3182541" cy="244912"/>
          </a:xfrm>
          <a:prstGeom prst="rect">
            <a:avLst/>
          </a:prstGeom>
          <a:noFill/>
          <a:ln/>
        </p:spPr>
        <p:txBody>
          <a:bodyPr wrap="none" lIns="0" tIns="0" rIns="0" bIns="0" rtlCol="0" anchor="t"/>
          <a:lstStyle/>
          <a:p>
            <a:pPr algn="ctr" indent="0" marL="0">
              <a:lnSpc>
                <a:spcPts val="1900"/>
              </a:lnSpc>
              <a:buNone/>
            </a:pPr>
            <a:r>
              <a:rPr lang="en-US" sz="1200" dirty="0">
                <a:solidFill>
                  <a:srgbClr val="3C3939"/>
                </a:solidFill>
                <a:latin typeface="Roboto" pitchFamily="34" charset="0"/>
                <a:ea typeface="Roboto" pitchFamily="34" charset="-122"/>
                <a:cs typeface="Roboto" pitchFamily="34" charset="-120"/>
              </a:rPr>
              <a:t>No changes to modal files required</a:t>
            </a:r>
            <a:endParaRPr lang="en-US" sz="1200" dirty="0"/>
          </a:p>
        </p:txBody>
      </p:sp>
      <p:sp>
        <p:nvSpPr>
          <p:cNvPr id="13" name="Text 11"/>
          <p:cNvSpPr/>
          <p:nvPr/>
        </p:nvSpPr>
        <p:spPr>
          <a:xfrm>
            <a:off x="9196388" y="3215402"/>
            <a:ext cx="3182541" cy="505182"/>
          </a:xfrm>
          <a:prstGeom prst="rect">
            <a:avLst/>
          </a:prstGeom>
          <a:noFill/>
          <a:ln/>
        </p:spPr>
        <p:txBody>
          <a:bodyPr wrap="none" lIns="0" tIns="0" rIns="0" bIns="0" rtlCol="0" anchor="t"/>
          <a:lstStyle/>
          <a:p>
            <a:pPr algn="ctr" indent="0" marL="0">
              <a:lnSpc>
                <a:spcPts val="3950"/>
              </a:lnSpc>
              <a:buNone/>
            </a:pPr>
            <a:r>
              <a:rPr lang="en-US" sz="3950" dirty="0">
                <a:solidFill>
                  <a:srgbClr val="3C3939"/>
                </a:solidFill>
                <a:latin typeface="Readex Pro" pitchFamily="34" charset="0"/>
                <a:ea typeface="Readex Pro" pitchFamily="34" charset="-122"/>
                <a:cs typeface="Readex Pro" pitchFamily="34" charset="-120"/>
              </a:rPr>
              <a:t>500K+</a:t>
            </a:r>
            <a:endParaRPr lang="en-US" sz="3950" dirty="0"/>
          </a:p>
        </p:txBody>
      </p:sp>
      <p:sp>
        <p:nvSpPr>
          <p:cNvPr id="14" name="Text 12"/>
          <p:cNvSpPr/>
          <p:nvPr/>
        </p:nvSpPr>
        <p:spPr>
          <a:xfrm>
            <a:off x="9830753" y="3911798"/>
            <a:ext cx="1913811" cy="239078"/>
          </a:xfrm>
          <a:prstGeom prst="rect">
            <a:avLst/>
          </a:prstGeom>
          <a:noFill/>
          <a:ln/>
        </p:spPr>
        <p:txBody>
          <a:bodyPr wrap="none" lIns="0" tIns="0" rIns="0" bIns="0" rtlCol="0" anchor="t"/>
          <a:lstStyle/>
          <a:p>
            <a:pPr algn="ctr" indent="0" marL="0">
              <a:lnSpc>
                <a:spcPts val="1850"/>
              </a:lnSpc>
              <a:buNone/>
            </a:pPr>
            <a:r>
              <a:rPr lang="en-US" sz="1500" dirty="0">
                <a:solidFill>
                  <a:srgbClr val="3C3939"/>
                </a:solidFill>
                <a:latin typeface="Readex Pro" pitchFamily="34" charset="0"/>
                <a:ea typeface="Readex Pro" pitchFamily="34" charset="-122"/>
                <a:cs typeface="Readex Pro" pitchFamily="34" charset="-120"/>
              </a:rPr>
              <a:t>Token Waste</a:t>
            </a:r>
            <a:endParaRPr lang="en-US" sz="1500" dirty="0"/>
          </a:p>
        </p:txBody>
      </p:sp>
      <p:sp>
        <p:nvSpPr>
          <p:cNvPr id="15" name="Text 13"/>
          <p:cNvSpPr/>
          <p:nvPr/>
        </p:nvSpPr>
        <p:spPr>
          <a:xfrm>
            <a:off x="9196388" y="4303871"/>
            <a:ext cx="3182541" cy="244912"/>
          </a:xfrm>
          <a:prstGeom prst="rect">
            <a:avLst/>
          </a:prstGeom>
          <a:noFill/>
          <a:ln/>
        </p:spPr>
        <p:txBody>
          <a:bodyPr wrap="none" lIns="0" tIns="0" rIns="0" bIns="0" rtlCol="0" anchor="t"/>
          <a:lstStyle/>
          <a:p>
            <a:pPr algn="ctr" indent="0" marL="0">
              <a:lnSpc>
                <a:spcPts val="1900"/>
              </a:lnSpc>
              <a:buNone/>
            </a:pPr>
            <a:r>
              <a:rPr lang="en-US" sz="1200" dirty="0">
                <a:solidFill>
                  <a:srgbClr val="3C3939"/>
                </a:solidFill>
                <a:latin typeface="Roboto" pitchFamily="34" charset="0"/>
                <a:ea typeface="Roboto" pitchFamily="34" charset="-122"/>
                <a:cs typeface="Roboto" pitchFamily="34" charset="-120"/>
              </a:rPr>
              <a:t>Estimated cumulative token expenditure</a:t>
            </a:r>
            <a:endParaRPr lang="en-US" sz="1200" dirty="0"/>
          </a:p>
        </p:txBody>
      </p:sp>
      <p:sp>
        <p:nvSpPr>
          <p:cNvPr id="16" name="Text 14"/>
          <p:cNvSpPr/>
          <p:nvPr/>
        </p:nvSpPr>
        <p:spPr>
          <a:xfrm>
            <a:off x="572095" y="4893112"/>
            <a:ext cx="13486209"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fourth loop represents the most concerning failure mode: the model's inability to perform effective self-audit. When an AI assistant claims to have "re-read the code" and found it correct, this should ideally represent verification against ground truth. However, the model's persistence in describing previously-hallucinated problems as "now fixed" reveals that its self-audit process simply validates internal narrative consistency rather than correspondence with actual system state.</a:t>
            </a:r>
            <a:endParaRPr lang="en-US" sz="1200" dirty="0"/>
          </a:p>
        </p:txBody>
      </p:sp>
      <p:sp>
        <p:nvSpPr>
          <p:cNvPr id="17" name="Text 15"/>
          <p:cNvSpPr/>
          <p:nvPr/>
        </p:nvSpPr>
        <p:spPr>
          <a:xfrm>
            <a:off x="572095" y="5800011"/>
            <a:ext cx="13486209" cy="979646"/>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This phenomenon—which we term "regression through apparent progress"—creates significant risk in production development environments. A model that confidently declares problems solved (when those problems never existed) can lead developers to waste time implementing unnecessary changes, introduce actual bugs through pointless refactoring, or lose confidence in their own understanding of the codebase. The cumulative token expenditure across all four loops reached an estimated 500,000+ tokens, representing not just computational waste but a significant opportunity cost: time and resources spent chasing phantom issues instead of addressing real architectural challenges.</a:t>
            </a:r>
            <a:endParaRPr lang="en-US" sz="1200" dirty="0"/>
          </a:p>
        </p:txBody>
      </p:sp>
      <p:sp>
        <p:nvSpPr>
          <p:cNvPr id="18" name="Text 16"/>
          <p:cNvSpPr/>
          <p:nvPr/>
        </p:nvSpPr>
        <p:spPr>
          <a:xfrm>
            <a:off x="572095" y="6951821"/>
            <a:ext cx="13486209" cy="734735"/>
          </a:xfrm>
          <a:prstGeom prst="rect">
            <a:avLst/>
          </a:prstGeom>
          <a:noFill/>
          <a:ln/>
        </p:spPr>
        <p:txBody>
          <a:bodyPr wrap="squar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The meta-lesson here extends beyond this specific case: when working with AI coding assistants, independent verification through automated tooling (linters, type checkers, test suites, runtime simulators) becomes not just best practice but essential protection against elaborate, confident, and completely incorrect diagnostic narratives. The model's failure to probe actual system state—to execute code, run parsers, or validate claims against measurable outcomes—represents a fundamental limitation that developers must architect around through robust verification pipelines.</a:t>
            </a:r>
            <a:endParaRPr lang="en-US"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572095" y="339447"/>
            <a:ext cx="6555819"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eadex Pro" pitchFamily="34" charset="0"/>
                <a:ea typeface="Readex Pro" pitchFamily="34" charset="-122"/>
                <a:cs typeface="Readex Pro" pitchFamily="34" charset="-120"/>
              </a:rPr>
              <a:t>Conclusion: Mastery Through Understanding</a:t>
            </a:r>
            <a:endParaRPr lang="en-US" sz="2400" dirty="0"/>
          </a:p>
        </p:txBody>
      </p:sp>
      <p:sp>
        <p:nvSpPr>
          <p:cNvPr id="3" name="Text 1"/>
          <p:cNvSpPr/>
          <p:nvPr/>
        </p:nvSpPr>
        <p:spPr>
          <a:xfrm>
            <a:off x="3226951" y="1774746"/>
            <a:ext cx="1543050" cy="192881"/>
          </a:xfrm>
          <a:prstGeom prst="rect">
            <a:avLst/>
          </a:prstGeom>
          <a:noFill/>
          <a:ln/>
        </p:spPr>
        <p:txBody>
          <a:bodyPr wrap="none" lIns="0" tIns="0" rIns="0" bIns="0" rtlCol="0" anchor="t"/>
          <a:lstStyle/>
          <a:p>
            <a:pPr algn="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Technical Mastery</a:t>
            </a:r>
            <a:endParaRPr lang="en-US" sz="1200" dirty="0"/>
          </a:p>
        </p:txBody>
      </p:sp>
      <p:sp>
        <p:nvSpPr>
          <p:cNvPr id="4" name="Text 2"/>
          <p:cNvSpPr/>
          <p:nvPr/>
        </p:nvSpPr>
        <p:spPr>
          <a:xfrm>
            <a:off x="572095" y="2041684"/>
            <a:ext cx="4197906" cy="395049"/>
          </a:xfrm>
          <a:prstGeom prst="rect">
            <a:avLst/>
          </a:prstGeom>
          <a:noFill/>
          <a:ln/>
        </p:spPr>
        <p:txBody>
          <a:bodyPr wrap="square" lIns="0" tIns="0" rIns="0" bIns="0" rtlCol="0" anchor="t"/>
          <a:lstStyle/>
          <a:p>
            <a:pPr algn="r" indent="0" marL="0">
              <a:lnSpc>
                <a:spcPts val="1550"/>
              </a:lnSpc>
              <a:buNone/>
            </a:pPr>
            <a:r>
              <a:rPr lang="en-US" sz="950" dirty="0">
                <a:solidFill>
                  <a:srgbClr val="3C3939"/>
                </a:solidFill>
                <a:latin typeface="Roboto" pitchFamily="34" charset="0"/>
                <a:ea typeface="Roboto" pitchFamily="34" charset="-122"/>
                <a:cs typeface="Roboto" pitchFamily="34" charset="-120"/>
              </a:rPr>
              <a:t>API contract understanding, TypeScript type safety, React state management, streaming architectures, achieving robust implementation</a:t>
            </a:r>
            <a:endParaRPr lang="en-US" sz="950" dirty="0"/>
          </a:p>
        </p:txBody>
      </p:sp>
      <p:pic>
        <p:nvPicPr>
          <p:cNvPr id="5" name="Image 0" descr="preencoded.png">    </p:cNvPr>
          <p:cNvPicPr>
            <a:picLocks noChangeAspect="1"/>
          </p:cNvPicPr>
          <p:nvPr/>
        </p:nvPicPr>
        <p:blipFill>
          <a:blip r:embed="rId1"/>
          <a:stretch>
            <a:fillRect/>
          </a:stretch>
        </p:blipFill>
        <p:spPr>
          <a:xfrm>
            <a:off x="4955143" y="972026"/>
            <a:ext cx="4720114" cy="4720114"/>
          </a:xfrm>
          <a:prstGeom prst="rect">
            <a:avLst/>
          </a:prstGeom>
        </p:spPr>
      </p:pic>
      <p:sp>
        <p:nvSpPr>
          <p:cNvPr id="6" name="Text 3"/>
          <p:cNvSpPr/>
          <p:nvPr/>
        </p:nvSpPr>
        <p:spPr>
          <a:xfrm>
            <a:off x="6054566" y="2048351"/>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1</a:t>
            </a:r>
            <a:endParaRPr lang="en-US" sz="1450" dirty="0"/>
          </a:p>
        </p:txBody>
      </p:sp>
      <p:sp>
        <p:nvSpPr>
          <p:cNvPr id="7" name="Text 4"/>
          <p:cNvSpPr/>
          <p:nvPr/>
        </p:nvSpPr>
        <p:spPr>
          <a:xfrm>
            <a:off x="9860399" y="1774746"/>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Process Mastery</a:t>
            </a:r>
            <a:endParaRPr lang="en-US" sz="1200" dirty="0"/>
          </a:p>
        </p:txBody>
      </p:sp>
      <p:sp>
        <p:nvSpPr>
          <p:cNvPr id="8" name="Text 5"/>
          <p:cNvSpPr/>
          <p:nvPr/>
        </p:nvSpPr>
        <p:spPr>
          <a:xfrm>
            <a:off x="9860399" y="2041684"/>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Systematic debugging, verification layers, documentation consultation, independent validation, establishing reliable workflows</a:t>
            </a:r>
            <a:endParaRPr lang="en-US" sz="950" dirty="0"/>
          </a:p>
        </p:txBody>
      </p:sp>
      <p:pic>
        <p:nvPicPr>
          <p:cNvPr id="9" name="Image 1" descr="preencoded.png">    </p:cNvPr>
          <p:cNvPicPr>
            <a:picLocks noChangeAspect="1"/>
          </p:cNvPicPr>
          <p:nvPr/>
        </p:nvPicPr>
        <p:blipFill>
          <a:blip r:embed="rId2"/>
          <a:stretch>
            <a:fillRect/>
          </a:stretch>
        </p:blipFill>
        <p:spPr>
          <a:xfrm>
            <a:off x="4955143" y="972026"/>
            <a:ext cx="4720114" cy="4720114"/>
          </a:xfrm>
          <a:prstGeom prst="rect">
            <a:avLst/>
          </a:prstGeom>
        </p:spPr>
      </p:pic>
      <p:sp>
        <p:nvSpPr>
          <p:cNvPr id="10" name="Text 6"/>
          <p:cNvSpPr/>
          <p:nvPr/>
        </p:nvSpPr>
        <p:spPr>
          <a:xfrm>
            <a:off x="8390930" y="2048351"/>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2</a:t>
            </a:r>
            <a:endParaRPr lang="en-US" sz="1450" dirty="0"/>
          </a:p>
        </p:txBody>
      </p:sp>
      <p:sp>
        <p:nvSpPr>
          <p:cNvPr id="11" name="Text 7"/>
          <p:cNvSpPr/>
          <p:nvPr/>
        </p:nvSpPr>
        <p:spPr>
          <a:xfrm>
            <a:off x="9860399" y="4227314"/>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Tool Mastery</a:t>
            </a:r>
            <a:endParaRPr lang="en-US" sz="1200" dirty="0"/>
          </a:p>
        </p:txBody>
      </p:sp>
      <p:sp>
        <p:nvSpPr>
          <p:cNvPr id="12" name="Text 8"/>
          <p:cNvSpPr/>
          <p:nvPr/>
        </p:nvSpPr>
        <p:spPr>
          <a:xfrm>
            <a:off x="9860399" y="4494252"/>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Knowing when to query AI versus consult documentation, when to trust suggestions versus verify, maintaining healthy skepticism</a:t>
            </a:r>
            <a:endParaRPr lang="en-US" sz="950" dirty="0"/>
          </a:p>
        </p:txBody>
      </p:sp>
      <p:pic>
        <p:nvPicPr>
          <p:cNvPr id="13" name="Image 2" descr="preencoded.png">    </p:cNvPr>
          <p:cNvPicPr>
            <a:picLocks noChangeAspect="1"/>
          </p:cNvPicPr>
          <p:nvPr/>
        </p:nvPicPr>
        <p:blipFill>
          <a:blip r:embed="rId3"/>
          <a:stretch>
            <a:fillRect/>
          </a:stretch>
        </p:blipFill>
        <p:spPr>
          <a:xfrm>
            <a:off x="4955143" y="972026"/>
            <a:ext cx="4720114" cy="4720114"/>
          </a:xfrm>
          <a:prstGeom prst="rect">
            <a:avLst/>
          </a:prstGeom>
        </p:spPr>
      </p:pic>
      <p:sp>
        <p:nvSpPr>
          <p:cNvPr id="14" name="Text 9"/>
          <p:cNvSpPr/>
          <p:nvPr/>
        </p:nvSpPr>
        <p:spPr>
          <a:xfrm>
            <a:off x="8390930" y="4384715"/>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3</a:t>
            </a:r>
            <a:endParaRPr lang="en-US" sz="1450" dirty="0"/>
          </a:p>
        </p:txBody>
      </p:sp>
      <p:sp>
        <p:nvSpPr>
          <p:cNvPr id="15" name="Text 10"/>
          <p:cNvSpPr/>
          <p:nvPr/>
        </p:nvSpPr>
        <p:spPr>
          <a:xfrm>
            <a:off x="3188256" y="4227314"/>
            <a:ext cx="1581745" cy="192881"/>
          </a:xfrm>
          <a:prstGeom prst="rect">
            <a:avLst/>
          </a:prstGeom>
          <a:noFill/>
          <a:ln/>
        </p:spPr>
        <p:txBody>
          <a:bodyPr wrap="none" lIns="0" tIns="0" rIns="0" bIns="0" rtlCol="0" anchor="t"/>
          <a:lstStyle/>
          <a:p>
            <a:pPr algn="r" indent="0" marL="0">
              <a:lnSpc>
                <a:spcPts val="1500"/>
              </a:lnSpc>
              <a:buNone/>
            </a:pPr>
            <a:r>
              <a:rPr lang="en-US" sz="1200" dirty="0">
                <a:solidFill>
                  <a:srgbClr val="3C3939"/>
                </a:solidFill>
                <a:latin typeface="Readex Pro" pitchFamily="34" charset="0"/>
                <a:ea typeface="Readex Pro" pitchFamily="34" charset="-122"/>
                <a:cs typeface="Readex Pro" pitchFamily="34" charset="-120"/>
              </a:rPr>
              <a:t>Architectural Mastery</a:t>
            </a:r>
            <a:endParaRPr lang="en-US" sz="1200" dirty="0"/>
          </a:p>
        </p:txBody>
      </p:sp>
      <p:sp>
        <p:nvSpPr>
          <p:cNvPr id="16" name="Text 11"/>
          <p:cNvSpPr/>
          <p:nvPr/>
        </p:nvSpPr>
        <p:spPr>
          <a:xfrm>
            <a:off x="572095" y="4494252"/>
            <a:ext cx="4197906" cy="395049"/>
          </a:xfrm>
          <a:prstGeom prst="rect">
            <a:avLst/>
          </a:prstGeom>
          <a:noFill/>
          <a:ln/>
        </p:spPr>
        <p:txBody>
          <a:bodyPr wrap="square" lIns="0" tIns="0" rIns="0" bIns="0" rtlCol="0" anchor="t"/>
          <a:lstStyle/>
          <a:p>
            <a:pPr algn="r" indent="0" marL="0">
              <a:lnSpc>
                <a:spcPts val="1550"/>
              </a:lnSpc>
              <a:buNone/>
            </a:pPr>
            <a:r>
              <a:rPr lang="en-US" sz="950" dirty="0">
                <a:solidFill>
                  <a:srgbClr val="3C3939"/>
                </a:solidFill>
                <a:latin typeface="Roboto" pitchFamily="34" charset="0"/>
                <a:ea typeface="Roboto" pitchFamily="34" charset="-122"/>
                <a:cs typeface="Roboto" pitchFamily="34" charset="-120"/>
              </a:rPr>
              <a:t>Separation of concerns, progressive enhancement, graceful degradation, creating systems that survive complexity</a:t>
            </a:r>
            <a:endParaRPr lang="en-US" sz="950" dirty="0"/>
          </a:p>
        </p:txBody>
      </p:sp>
      <p:pic>
        <p:nvPicPr>
          <p:cNvPr id="17" name="Image 3" descr="preencoded.png">    </p:cNvPr>
          <p:cNvPicPr>
            <a:picLocks noChangeAspect="1"/>
          </p:cNvPicPr>
          <p:nvPr/>
        </p:nvPicPr>
        <p:blipFill>
          <a:blip r:embed="rId4"/>
          <a:stretch>
            <a:fillRect/>
          </a:stretch>
        </p:blipFill>
        <p:spPr>
          <a:xfrm>
            <a:off x="4955143" y="972026"/>
            <a:ext cx="4720114" cy="4720114"/>
          </a:xfrm>
          <a:prstGeom prst="rect">
            <a:avLst/>
          </a:prstGeom>
        </p:spPr>
      </p:pic>
      <p:sp>
        <p:nvSpPr>
          <p:cNvPr id="18" name="Text 12"/>
          <p:cNvSpPr/>
          <p:nvPr/>
        </p:nvSpPr>
        <p:spPr>
          <a:xfrm>
            <a:off x="6054566" y="4384715"/>
            <a:ext cx="184666" cy="23086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eadex Pro" pitchFamily="34" charset="0"/>
                <a:ea typeface="Readex Pro" pitchFamily="34" charset="-122"/>
                <a:cs typeface="Readex Pro" pitchFamily="34" charset="-120"/>
              </a:rPr>
              <a:t>4</a:t>
            </a:r>
            <a:endParaRPr lang="en-US" sz="1450" dirty="0"/>
          </a:p>
        </p:txBody>
      </p:sp>
      <p:sp>
        <p:nvSpPr>
          <p:cNvPr id="19" name="Text 13"/>
          <p:cNvSpPr/>
          <p:nvPr/>
        </p:nvSpPr>
        <p:spPr>
          <a:xfrm>
            <a:off x="572095" y="5830967"/>
            <a:ext cx="13486209" cy="592574"/>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investigation concludes with a functional, robust conversational interface and deeper understanding of AI-assisted development limitations and potentials. Technical mastery manifested in the final implementation: correct SDK integration, proper async handling, type-safe state management, accessible UI patterns, cyberpunk aesthetic sophistication. Process mastery emerged through systematic debugging: rejecting hallucinated diagnostics, consulting authoritative documentation, empirically validating fixes, establishing verification layers preventing future drift.</a:t>
            </a:r>
            <a:endParaRPr lang="en-US" sz="950" dirty="0"/>
          </a:p>
        </p:txBody>
      </p:sp>
      <p:sp>
        <p:nvSpPr>
          <p:cNvPr id="20" name="Text 14"/>
          <p:cNvSpPr/>
          <p:nvPr/>
        </p:nvSpPr>
        <p:spPr>
          <a:xfrm>
            <a:off x="572095" y="6562368"/>
            <a:ext cx="13486209" cy="79009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Tool mastery represents perhaps the most valuable outcome: understanding when AI assistance helps versus hinders. AI excels at code generation, pattern suggestions, architectural ideation—tasks leveraging training data patterns effectively. AI struggles with novel diagnosis, external state verification, real-time documentation lookup—tasks requiring environmental access current models lack. Effective developers develop intuition for this boundary, querying AI for strengths while maintaining alternative tools for weaknesses. This nuanced tool usage maximizes productivity: leverage AI where it helps, employ alternatives where it doesn't, avoid fighting AI limitations through prompt engineering when alternative tools (compilers, documentation, testing frameworks) solve problems definitively.</a:t>
            </a:r>
            <a:endParaRPr lang="en-US" sz="950" dirty="0"/>
          </a:p>
        </p:txBody>
      </p:sp>
      <p:sp>
        <p:nvSpPr>
          <p:cNvPr id="21" name="Text 15"/>
          <p:cNvSpPr/>
          <p:nvPr/>
        </p:nvSpPr>
        <p:spPr>
          <a:xfrm>
            <a:off x="572095" y="7491293"/>
            <a:ext cx="13486209" cy="79009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Architectural mastery transcends specific implementation: the principles demonstrated here (separation of concerns, progressive enhancement, graceful degradation, empirical validation) apply universally across software domains. The dodecaface architecture survived debugging intact because it embodied good design: modular components with clear interfaces, sophisticated functionality built on robust foundations, complexity managed through layering. This architectural resilience proves more valuable than any specific code—implementations change, APIs evolve, but architectural principles persist. The final lesson: master principles, not just technologies, and build systems that survive the inevitable chaos of changing requirements, evolving APIs, and imperfect tools.</a:t>
            </a:r>
            <a:endParaRPr lang="en-US" sz="950" dirty="0"/>
          </a:p>
        </p:txBody>
      </p:sp>
      <p:sp>
        <p:nvSpPr>
          <p:cNvPr id="22" name="Text 16"/>
          <p:cNvSpPr/>
          <p:nvPr/>
        </p:nvSpPr>
        <p:spPr>
          <a:xfrm>
            <a:off x="572095" y="8420219"/>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strata cycle—where query becomes gnosis, grounded in empirical reality. The blueprint masters. Truth adheres. Reality validates.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2811" y="478393"/>
            <a:ext cx="7231499" cy="520422"/>
          </a:xfrm>
          <a:prstGeom prst="rect">
            <a:avLst/>
          </a:prstGeom>
          <a:noFill/>
          <a:ln/>
        </p:spPr>
        <p:txBody>
          <a:bodyPr wrap="none" lIns="0" tIns="0" rIns="0" bIns="0" rtlCol="0" anchor="t"/>
          <a:lstStyle/>
          <a:p>
            <a:pPr algn="l" indent="0" marL="0">
              <a:lnSpc>
                <a:spcPts val="4050"/>
              </a:lnSpc>
              <a:buNone/>
            </a:pPr>
            <a:r>
              <a:rPr lang="en-US" sz="3250" dirty="0">
                <a:solidFill>
                  <a:srgbClr val="1B1B27"/>
                </a:solidFill>
                <a:latin typeface="Readex Pro" pitchFamily="34" charset="0"/>
                <a:ea typeface="Readex Pro" pitchFamily="34" charset="-122"/>
                <a:cs typeface="Readex Pro" pitchFamily="34" charset="-120"/>
              </a:rPr>
              <a:t>The Actual Issues: API Drift Analysis</a:t>
            </a:r>
            <a:endParaRPr lang="en-US" sz="3250" dirty="0"/>
          </a:p>
        </p:txBody>
      </p:sp>
      <p:sp>
        <p:nvSpPr>
          <p:cNvPr id="3" name="Text 1"/>
          <p:cNvSpPr/>
          <p:nvPr/>
        </p:nvSpPr>
        <p:spPr>
          <a:xfrm>
            <a:off x="582811" y="1331833"/>
            <a:ext cx="166449" cy="208121"/>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01</a:t>
            </a:r>
            <a:endParaRPr lang="en-US" sz="1300" dirty="0"/>
          </a:p>
        </p:txBody>
      </p:sp>
      <p:sp>
        <p:nvSpPr>
          <p:cNvPr id="4" name="Shape 2"/>
          <p:cNvSpPr/>
          <p:nvPr/>
        </p:nvSpPr>
        <p:spPr>
          <a:xfrm>
            <a:off x="582811" y="1591866"/>
            <a:ext cx="4377214" cy="22860"/>
          </a:xfrm>
          <a:prstGeom prst="rect">
            <a:avLst/>
          </a:prstGeom>
          <a:solidFill>
            <a:srgbClr val="1B1B27"/>
          </a:solidFill>
          <a:ln/>
        </p:spPr>
      </p:sp>
      <p:sp>
        <p:nvSpPr>
          <p:cNvPr id="5" name="Text 3"/>
          <p:cNvSpPr/>
          <p:nvPr/>
        </p:nvSpPr>
        <p:spPr>
          <a:xfrm>
            <a:off x="582811" y="1720810"/>
            <a:ext cx="2495074" cy="260152"/>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SDK Package Name Drift</a:t>
            </a:r>
            <a:endParaRPr lang="en-US" sz="1600" dirty="0"/>
          </a:p>
        </p:txBody>
      </p:sp>
      <p:sp>
        <p:nvSpPr>
          <p:cNvPr id="6" name="Text 4"/>
          <p:cNvSpPr/>
          <p:nvPr/>
        </p:nvSpPr>
        <p:spPr>
          <a:xfrm>
            <a:off x="582811" y="2080855"/>
            <a:ext cx="4377214" cy="799386"/>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Original code referenced '@google/genai' when the correct November 15, 2025 package name was '@google/generative-ai'—a subtle but breaking change</a:t>
            </a:r>
            <a:endParaRPr lang="en-US" sz="1300" dirty="0"/>
          </a:p>
        </p:txBody>
      </p:sp>
      <p:sp>
        <p:nvSpPr>
          <p:cNvPr id="7" name="Text 5"/>
          <p:cNvSpPr/>
          <p:nvPr/>
        </p:nvSpPr>
        <p:spPr>
          <a:xfrm>
            <a:off x="5126474" y="1331833"/>
            <a:ext cx="166449" cy="208121"/>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02</a:t>
            </a:r>
            <a:endParaRPr lang="en-US" sz="1300" dirty="0"/>
          </a:p>
        </p:txBody>
      </p:sp>
      <p:sp>
        <p:nvSpPr>
          <p:cNvPr id="8" name="Shape 6"/>
          <p:cNvSpPr/>
          <p:nvPr/>
        </p:nvSpPr>
        <p:spPr>
          <a:xfrm>
            <a:off x="5126474" y="1591866"/>
            <a:ext cx="4377333" cy="22860"/>
          </a:xfrm>
          <a:prstGeom prst="rect">
            <a:avLst/>
          </a:prstGeom>
          <a:solidFill>
            <a:srgbClr val="1B1B27"/>
          </a:solidFill>
          <a:ln/>
        </p:spPr>
      </p:sp>
      <p:sp>
        <p:nvSpPr>
          <p:cNvPr id="9" name="Text 7"/>
          <p:cNvSpPr/>
          <p:nvPr/>
        </p:nvSpPr>
        <p:spPr>
          <a:xfrm>
            <a:off x="5126474" y="1720810"/>
            <a:ext cx="2324933" cy="260152"/>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Async Stream Handling</a:t>
            </a:r>
            <a:endParaRPr lang="en-US" sz="1600" dirty="0"/>
          </a:p>
        </p:txBody>
      </p:sp>
      <p:sp>
        <p:nvSpPr>
          <p:cNvPr id="10" name="Text 8"/>
          <p:cNvSpPr/>
          <p:nvPr/>
        </p:nvSpPr>
        <p:spPr>
          <a:xfrm>
            <a:off x="5126474" y="2080855"/>
            <a:ext cx="4377333" cy="799386"/>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Chunk processing used 'chunk.text' directly instead of 'await chunk.response.text()', causing runtime TypeError on response stream iteration</a:t>
            </a:r>
            <a:endParaRPr lang="en-US" sz="1300" dirty="0"/>
          </a:p>
        </p:txBody>
      </p:sp>
      <p:sp>
        <p:nvSpPr>
          <p:cNvPr id="11" name="Text 9"/>
          <p:cNvSpPr/>
          <p:nvPr/>
        </p:nvSpPr>
        <p:spPr>
          <a:xfrm>
            <a:off x="9670256" y="1331833"/>
            <a:ext cx="166449" cy="208121"/>
          </a:xfrm>
          <a:prstGeom prst="rect">
            <a:avLst/>
          </a:prstGeom>
          <a:noFill/>
          <a:ln/>
        </p:spPr>
        <p:txBody>
          <a:bodyPr wrap="none" lIns="0" tIns="0" rIns="0" bIns="0" rtlCol="0" anchor="t"/>
          <a:lstStyle/>
          <a:p>
            <a:pPr algn="l" indent="0" marL="0">
              <a:lnSpc>
                <a:spcPts val="2050"/>
              </a:lnSpc>
              <a:buNone/>
            </a:pPr>
            <a:r>
              <a:rPr lang="en-US" sz="1300" dirty="0">
                <a:solidFill>
                  <a:srgbClr val="3C3939"/>
                </a:solidFill>
                <a:latin typeface="Readex Pro Light" pitchFamily="34" charset="0"/>
                <a:ea typeface="Readex Pro Light" pitchFamily="34" charset="-122"/>
                <a:cs typeface="Readex Pro Light" pitchFamily="34" charset="-120"/>
              </a:rPr>
              <a:t>03</a:t>
            </a:r>
            <a:endParaRPr lang="en-US" sz="1300" dirty="0"/>
          </a:p>
        </p:txBody>
      </p:sp>
      <p:sp>
        <p:nvSpPr>
          <p:cNvPr id="12" name="Shape 10"/>
          <p:cNvSpPr/>
          <p:nvPr/>
        </p:nvSpPr>
        <p:spPr>
          <a:xfrm>
            <a:off x="9670256" y="1591866"/>
            <a:ext cx="4377214" cy="22860"/>
          </a:xfrm>
          <a:prstGeom prst="rect">
            <a:avLst/>
          </a:prstGeom>
          <a:solidFill>
            <a:srgbClr val="1B1B27"/>
          </a:solidFill>
          <a:ln/>
        </p:spPr>
      </p:sp>
      <p:sp>
        <p:nvSpPr>
          <p:cNvPr id="13" name="Text 11"/>
          <p:cNvSpPr/>
          <p:nvPr/>
        </p:nvSpPr>
        <p:spPr>
          <a:xfrm>
            <a:off x="9670256" y="1720810"/>
            <a:ext cx="2898934" cy="260152"/>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eadex Pro" pitchFamily="34" charset="0"/>
                <a:ea typeface="Readex Pro" pitchFamily="34" charset="-122"/>
                <a:cs typeface="Readex Pro" pitchFamily="34" charset="-120"/>
              </a:rPr>
              <a:t>Configuration Structure Shift</a:t>
            </a:r>
            <a:endParaRPr lang="en-US" sz="1600" dirty="0"/>
          </a:p>
        </p:txBody>
      </p:sp>
      <p:sp>
        <p:nvSpPr>
          <p:cNvPr id="14" name="Text 12"/>
          <p:cNvSpPr/>
          <p:nvPr/>
        </p:nvSpPr>
        <p:spPr>
          <a:xfrm>
            <a:off x="9670256" y="2080855"/>
            <a:ext cx="4377214" cy="799386"/>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API moved 'history' and 'tools' from 'generationConfig' to 'startChat' method parameters, causing ReferenceError on session initialization</a:t>
            </a:r>
            <a:endParaRPr lang="en-US" sz="1300" dirty="0"/>
          </a:p>
        </p:txBody>
      </p:sp>
      <p:sp>
        <p:nvSpPr>
          <p:cNvPr id="15" name="Text 13"/>
          <p:cNvSpPr/>
          <p:nvPr/>
        </p:nvSpPr>
        <p:spPr>
          <a:xfrm>
            <a:off x="582811" y="3192423"/>
            <a:ext cx="13464778" cy="1065848"/>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Beneath the model's elaborate hallucinations about empty files and duplicate imports lay three genuine API integration issues—none of which were identified across the four diagnostic loops. These represent what we term "menomic drift"—a disconnect between the conceptual model (how the API should work based on prior documentation) and the actual implementation (how the November 2025 SDK actually functions). The drift occurred in the space between semantic understanding and concrete runtime behavior, invisible to static analysis but immediately apparent during execution.</a:t>
            </a:r>
            <a:endParaRPr lang="en-US" sz="1300" dirty="0"/>
          </a:p>
        </p:txBody>
      </p:sp>
      <p:sp>
        <p:nvSpPr>
          <p:cNvPr id="16" name="Text 14"/>
          <p:cNvSpPr/>
          <p:nvPr/>
        </p:nvSpPr>
        <p:spPr>
          <a:xfrm>
            <a:off x="582811" y="4445556"/>
            <a:ext cx="13464778" cy="799386"/>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SDK package name change from '@google/genai' to '@google/generative-ai' represents the most straightforward issue, yet one that pure parse validation couldn't catch—the import statement was syntactically correct, failing only when the module loader attempted to resolve the package. This category of error requires either runtime simulation or package registry validation, tools that the diagnostic process never invoked despite four loops of "analysis."</a:t>
            </a:r>
            <a:endParaRPr lang="en-US" sz="1300" dirty="0"/>
          </a:p>
        </p:txBody>
      </p:sp>
      <p:sp>
        <p:nvSpPr>
          <p:cNvPr id="17" name="Text 15"/>
          <p:cNvSpPr/>
          <p:nvPr/>
        </p:nvSpPr>
        <p:spPr>
          <a:xfrm>
            <a:off x="582811" y="5432227"/>
            <a:ext cx="13464778" cy="1065848"/>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async stream handling issue demonstrates a more subtle API contract change. The streaming interface evolved to wrap response text in a promise-returning method, requiring explicit await syntax. Code that previously worked (or might work in older SDK versions) now throws TypeError: "response.text is not a function" or similar errors. This represents architectural evolution in the API's approach to streaming data, moving from synchronous property access to asynchronous method invocation—a pattern shift invisible to static type checking but critical for runtime stability.</a:t>
            </a:r>
            <a:endParaRPr lang="en-US" sz="1300" dirty="0"/>
          </a:p>
        </p:txBody>
      </p:sp>
      <p:sp>
        <p:nvSpPr>
          <p:cNvPr id="18" name="Text 16"/>
          <p:cNvSpPr/>
          <p:nvPr/>
        </p:nvSpPr>
        <p:spPr>
          <a:xfrm>
            <a:off x="582811" y="6685359"/>
            <a:ext cx="13464778" cy="1065848"/>
          </a:xfrm>
          <a:prstGeom prst="rect">
            <a:avLst/>
          </a:prstGeom>
          <a:noFill/>
          <a:ln/>
        </p:spPr>
        <p:txBody>
          <a:bodyPr wrap="square" lIns="0" tIns="0" rIns="0" bIns="0" rtlCol="0" anchor="t"/>
          <a:lstStyle/>
          <a:p>
            <a:pPr algn="l" indent="0" marL="0">
              <a:lnSpc>
                <a:spcPts val="2050"/>
              </a:lnSpc>
              <a:buNone/>
            </a:pPr>
            <a:r>
              <a:rPr lang="en-US" sz="1300" dirty="0">
                <a:solidFill>
                  <a:srgbClr val="3C3939"/>
                </a:solidFill>
                <a:latin typeface="Roboto" pitchFamily="34" charset="0"/>
                <a:ea typeface="Roboto" pitchFamily="34" charset="-122"/>
                <a:cs typeface="Roboto" pitchFamily="34" charset="-120"/>
              </a:rPr>
              <a:t>The configuration structure shift proved most impactful architecturally. Moving history and tools from generationConfig to startChat parameters reflects a design decision to separate session initialization concerns from per-message generation settings. This change breaks existing code in subtle ways: the code compiles cleanly, the types align sufficiently to pass basic validation, but runtime behavior diverges from expectations as the model fails to maintain conversation context or access declared tools. This category of API drift—structural changes that maintain surface compatibility while altering deep behavior—represents perhaps the most dangerous pattern for developers to navigate.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39447"/>
            <a:ext cx="5925026" cy="385763"/>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eadex Pro" pitchFamily="34" charset="0"/>
                <a:ea typeface="Readex Pro" pitchFamily="34" charset="-122"/>
                <a:cs typeface="Readex Pro" pitchFamily="34" charset="-120"/>
              </a:rPr>
              <a:t>The True Fix: Corrected Implementation</a:t>
            </a:r>
            <a:endParaRPr lang="en-US" sz="2400" dirty="0"/>
          </a:p>
        </p:txBody>
      </p:sp>
      <p:sp>
        <p:nvSpPr>
          <p:cNvPr id="3" name="Shape 1"/>
          <p:cNvSpPr/>
          <p:nvPr/>
        </p:nvSpPr>
        <p:spPr>
          <a:xfrm>
            <a:off x="572095" y="972026"/>
            <a:ext cx="13486209" cy="5715714"/>
          </a:xfrm>
          <a:prstGeom prst="roundRect">
            <a:avLst>
              <a:gd name="adj" fmla="val 907"/>
            </a:avLst>
          </a:prstGeom>
          <a:solidFill>
            <a:srgbClr val="F2F2F2"/>
          </a:solidFill>
          <a:ln/>
        </p:spPr>
      </p:sp>
      <p:sp>
        <p:nvSpPr>
          <p:cNvPr id="4" name="Shape 2"/>
          <p:cNvSpPr/>
          <p:nvPr/>
        </p:nvSpPr>
        <p:spPr>
          <a:xfrm>
            <a:off x="566023" y="972026"/>
            <a:ext cx="13498354" cy="5715714"/>
          </a:xfrm>
          <a:prstGeom prst="roundRect">
            <a:avLst>
              <a:gd name="adj" fmla="val 324"/>
            </a:avLst>
          </a:prstGeom>
          <a:solidFill>
            <a:srgbClr val="F2F2F2"/>
          </a:solidFill>
          <a:ln/>
        </p:spPr>
      </p:sp>
      <p:sp>
        <p:nvSpPr>
          <p:cNvPr id="5" name="Text 3"/>
          <p:cNvSpPr/>
          <p:nvPr/>
        </p:nvSpPr>
        <p:spPr>
          <a:xfrm>
            <a:off x="689372" y="1064538"/>
            <a:ext cx="13251656" cy="5530691"/>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highlight>
                  <a:srgbClr val="F2F2F2"/>
                </a:highlight>
                <a:latin typeface="Consolas" pitchFamily="34" charset="0"/>
                <a:ea typeface="Consolas" pitchFamily="34" charset="-122"/>
                <a:cs typeface="Consolas" pitchFamily="34" charset="-120"/>
              </a:rPr>
              <a:t>// SDK Import Correctionimport { GoogleGenerativeAI } from '@google/generative-ai';// Stream Processing Fixfor await (const chunk of result.stream) {  const response = await chunk.response;  const text = response.text();  // Now synchronous after await  const candidate = response.candidates?.[0];  // Process grounding metadata...}// Configuration Structure Correctionconst chatSession = model.startChat({  history,  // Moved from generationConfig  generationConfig: {    temperature: 0.7,    // tools removed from here  }});// Per-message tool configurationconst result = await chatSession.sendMessageStream(input, {  generationConfig: {    tools: [{ googleSearchRetrieval: {} }],    toolConfig: toolConfig  // Geolocation data  }});</a:t>
            </a:r>
            <a:endParaRPr lang="en-US" sz="950" dirty="0"/>
          </a:p>
        </p:txBody>
      </p:sp>
      <p:sp>
        <p:nvSpPr>
          <p:cNvPr id="6" name="Text 4"/>
          <p:cNvSpPr/>
          <p:nvPr/>
        </p:nvSpPr>
        <p:spPr>
          <a:xfrm>
            <a:off x="572095" y="6826568"/>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corrected implementation required approximately 20 lines of targeted refactoring—a stark contrast to the elaborate "fixes" proposed across the four hallucination loops. Each change addressed a specific API drift point, requiring understanding of the November 2025 SDK documentation rather than elaborate modal restructuring or import consolidation.</a:t>
            </a:r>
            <a:endParaRPr lang="en-US" sz="950" dirty="0"/>
          </a:p>
        </p:txBody>
      </p:sp>
      <p:sp>
        <p:nvSpPr>
          <p:cNvPr id="7" name="Text 5"/>
          <p:cNvSpPr/>
          <p:nvPr/>
        </p:nvSpPr>
        <p:spPr>
          <a:xfrm>
            <a:off x="572095" y="7360444"/>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SDK import correction was straightforward: update the package specifier to match the current npm registry entry. However, this seemingly simple change carries architectural implications—it signals to future maintainers that the code targets a specific SDK version, and that the generative AI package ecosystem may not follow strict semantic versioning for naming conventions.</a:t>
            </a:r>
            <a:endParaRPr lang="en-US" sz="950" dirty="0"/>
          </a:p>
        </p:txBody>
      </p:sp>
      <p:sp>
        <p:nvSpPr>
          <p:cNvPr id="8" name="Text 6"/>
          <p:cNvSpPr/>
          <p:nvPr/>
        </p:nvSpPr>
        <p:spPr>
          <a:xfrm>
            <a:off x="572095" y="7894320"/>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3C3939"/>
                </a:solidFill>
                <a:latin typeface="Roboto" pitchFamily="34" charset="0"/>
                <a:ea typeface="Roboto" pitchFamily="34" charset="-122"/>
                <a:cs typeface="Roboto" pitchFamily="34" charset="-120"/>
              </a:rPr>
              <a:t>The stream processing fix demonstrates proper async/await pattern usage in TypeScript. By explicitly awaiting chunk.response before accessing methods, the code respects the Promise-based streaming contract. The subsequent text() call becomes synchronous because it operates on the resolved response object rather than the promise wrapper. This pattern ensures proper error handling and makes the async boundary explicit in the code structure.</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3288" y="736402"/>
            <a:ext cx="5578673" cy="529828"/>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Readex Pro" pitchFamily="34" charset="0"/>
                <a:ea typeface="Readex Pro" pitchFamily="34" charset="-122"/>
                <a:cs typeface="Readex Pro" pitchFamily="34" charset="-120"/>
              </a:rPr>
              <a:t>Runtime Simulation Results</a:t>
            </a:r>
            <a:endParaRPr lang="en-US" sz="3300" dirty="0"/>
          </a:p>
        </p:txBody>
      </p:sp>
      <p:sp>
        <p:nvSpPr>
          <p:cNvPr id="3" name="Text 1"/>
          <p:cNvSpPr/>
          <p:nvPr/>
        </p:nvSpPr>
        <p:spPr>
          <a:xfrm>
            <a:off x="593288" y="1689854"/>
            <a:ext cx="2119193" cy="264914"/>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Readex Pro" pitchFamily="34" charset="0"/>
                <a:ea typeface="Readex Pro" pitchFamily="34" charset="-122"/>
                <a:cs typeface="Readex Pro" pitchFamily="34" charset="-120"/>
              </a:rPr>
              <a:t>Test Environment</a:t>
            </a:r>
            <a:endParaRPr lang="en-US" sz="1650" dirty="0"/>
          </a:p>
        </p:txBody>
      </p:sp>
      <p:sp>
        <p:nvSpPr>
          <p:cNvPr id="4" name="Text 2"/>
          <p:cNvSpPr/>
          <p:nvPr/>
        </p:nvSpPr>
        <p:spPr>
          <a:xfrm>
            <a:off x="593288" y="2124194"/>
            <a:ext cx="5129332" cy="27122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Vite 5.0 development server</a:t>
            </a:r>
            <a:endParaRPr lang="en-US" sz="1300" dirty="0"/>
          </a:p>
        </p:txBody>
      </p:sp>
      <p:sp>
        <p:nvSpPr>
          <p:cNvPr id="5" name="Text 3"/>
          <p:cNvSpPr/>
          <p:nvPr/>
        </p:nvSpPr>
        <p:spPr>
          <a:xfrm>
            <a:off x="593288" y="2454712"/>
            <a:ext cx="5129332" cy="27122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React 18.2 with TypeScript 5.3</a:t>
            </a:r>
            <a:endParaRPr lang="en-US" sz="1300" dirty="0"/>
          </a:p>
        </p:txBody>
      </p:sp>
      <p:sp>
        <p:nvSpPr>
          <p:cNvPr id="6" name="Text 4"/>
          <p:cNvSpPr/>
          <p:nvPr/>
        </p:nvSpPr>
        <p:spPr>
          <a:xfrm>
            <a:off x="593288" y="2785229"/>
            <a:ext cx="5129332" cy="27122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@google/generative-ai ^1.5.0</a:t>
            </a:r>
            <a:endParaRPr lang="en-US" sz="1300" dirty="0"/>
          </a:p>
        </p:txBody>
      </p:sp>
      <p:sp>
        <p:nvSpPr>
          <p:cNvPr id="7" name="Text 5"/>
          <p:cNvSpPr/>
          <p:nvPr/>
        </p:nvSpPr>
        <p:spPr>
          <a:xfrm>
            <a:off x="593288" y="3115747"/>
            <a:ext cx="5129332" cy="27122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Node.js 20 LTS runtime</a:t>
            </a:r>
            <a:endParaRPr lang="en-US" sz="1300" dirty="0"/>
          </a:p>
        </p:txBody>
      </p:sp>
      <p:sp>
        <p:nvSpPr>
          <p:cNvPr id="8" name="Text 6"/>
          <p:cNvSpPr/>
          <p:nvPr/>
        </p:nvSpPr>
        <p:spPr>
          <a:xfrm>
            <a:off x="593288" y="3446264"/>
            <a:ext cx="5129332" cy="27122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Chrome 120 for client execution</a:t>
            </a:r>
            <a:endParaRPr lang="en-US" sz="1300" dirty="0"/>
          </a:p>
        </p:txBody>
      </p:sp>
      <p:sp>
        <p:nvSpPr>
          <p:cNvPr id="9" name="Text 7"/>
          <p:cNvSpPr/>
          <p:nvPr/>
        </p:nvSpPr>
        <p:spPr>
          <a:xfrm>
            <a:off x="6143863" y="1689854"/>
            <a:ext cx="2119193" cy="264914"/>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Readex Pro" pitchFamily="34" charset="0"/>
                <a:ea typeface="Readex Pro" pitchFamily="34" charset="-122"/>
                <a:cs typeface="Readex Pro" pitchFamily="34" charset="-120"/>
              </a:rPr>
              <a:t>Validation Results</a:t>
            </a:r>
            <a:endParaRPr lang="en-US" sz="1650" dirty="0"/>
          </a:p>
        </p:txBody>
      </p:sp>
      <p:sp>
        <p:nvSpPr>
          <p:cNvPr id="10" name="Text 8"/>
          <p:cNvSpPr/>
          <p:nvPr/>
        </p:nvSpPr>
        <p:spPr>
          <a:xfrm>
            <a:off x="6143863" y="2124194"/>
            <a:ext cx="7900749" cy="542449"/>
          </a:xfrm>
          <a:prstGeom prst="rect">
            <a:avLst/>
          </a:prstGeom>
          <a:noFill/>
          <a:ln/>
        </p:spPr>
        <p:txBody>
          <a:bodyPr wrap="squar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Parse Phase:</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0 errors, 0 warnings across all TSX files. TypeScript compiler reported full type safety with strict mode enabled.</a:t>
            </a:r>
            <a:endParaRPr lang="en-US" sz="1300" dirty="0"/>
          </a:p>
        </p:txBody>
      </p:sp>
      <p:sp>
        <p:nvSpPr>
          <p:cNvPr id="11" name="Text 9"/>
          <p:cNvSpPr/>
          <p:nvPr/>
        </p:nvSpPr>
        <p:spPr>
          <a:xfrm>
            <a:off x="6143863" y="2819162"/>
            <a:ext cx="7900749" cy="542449"/>
          </a:xfrm>
          <a:prstGeom prst="rect">
            <a:avLst/>
          </a:prstGeom>
          <a:noFill/>
          <a:ln/>
        </p:spPr>
        <p:txBody>
          <a:bodyPr wrap="squar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Runtime Phase (Pre-fix):</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GoogleGenerativeAI undefined error on initialization, followed by chunk.text TypeError during first stream iteration.</a:t>
            </a:r>
            <a:endParaRPr lang="en-US" sz="1300" dirty="0"/>
          </a:p>
        </p:txBody>
      </p:sp>
      <p:sp>
        <p:nvSpPr>
          <p:cNvPr id="12" name="Text 10"/>
          <p:cNvSpPr/>
          <p:nvPr/>
        </p:nvSpPr>
        <p:spPr>
          <a:xfrm>
            <a:off x="6143863" y="3514130"/>
            <a:ext cx="7900749" cy="542449"/>
          </a:xfrm>
          <a:prstGeom prst="rect">
            <a:avLst/>
          </a:prstGeom>
          <a:noFill/>
          <a:ln/>
        </p:spPr>
        <p:txBody>
          <a:bodyPr wrap="squar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Runtime Phase (Post-fix):</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Clean initialization, successful streaming with grounding metadata extraction, proper conversation history maintenance across multi-turn dialogues.</a:t>
            </a:r>
            <a:endParaRPr lang="en-US" sz="1300" dirty="0"/>
          </a:p>
        </p:txBody>
      </p:sp>
      <p:sp>
        <p:nvSpPr>
          <p:cNvPr id="13" name="Text 11"/>
          <p:cNvSpPr/>
          <p:nvPr/>
        </p:nvSpPr>
        <p:spPr>
          <a:xfrm>
            <a:off x="593288" y="4399717"/>
            <a:ext cx="13443823" cy="813673"/>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The runtime simulation provided empirical validation that distinguished between the hallucinated diagnostics and actual system issues. Using a controlled Vite development environment with hot module replacement enabled, the testing protocol involved systematic execution of the conversational interface under various scenarios: initial load, first query, multi-turn conversations, queries with and without geolocation data, and error condition handling.</a:t>
            </a:r>
            <a:endParaRPr lang="en-US" sz="1300" dirty="0"/>
          </a:p>
        </p:txBody>
      </p:sp>
      <p:sp>
        <p:nvSpPr>
          <p:cNvPr id="14" name="Text 12"/>
          <p:cNvSpPr/>
          <p:nvPr/>
        </p:nvSpPr>
        <p:spPr>
          <a:xfrm>
            <a:off x="593288" y="5404009"/>
            <a:ext cx="13443823" cy="813673"/>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Pre-fix execution demonstrated the precise failure modes predicted by API drift analysis. The GoogleGenerativeAI constructor failed immediately, preventing any chat interaction. After manually correcting the import, the stream processing error emerged during the first query attempt—exactly where async handling issues would manifest. This sequential failure pattern validated the forensic analysis: the model components were never the issue, the API integration layer contained the actual drift points.</a:t>
            </a:r>
            <a:endParaRPr lang="en-US" sz="1300" dirty="0"/>
          </a:p>
        </p:txBody>
      </p:sp>
      <p:sp>
        <p:nvSpPr>
          <p:cNvPr id="15" name="Text 13"/>
          <p:cNvSpPr/>
          <p:nvPr/>
        </p:nvSpPr>
        <p:spPr>
          <a:xfrm>
            <a:off x="593288" y="6408301"/>
            <a:ext cx="13443823" cy="1084898"/>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Post-fix validation confirmed full functional restoration. The chat interface successfully initialized with the corrected SDK import, established chat sessions with proper history maintenance, processed streaming responses with grounding metadata extraction, and handled both web search and geospatial tool integrations correctly. Performance metrics showed typical response streaming latency of 800-1200ms for complex queries, with grounding chunk extraction adding negligible overhead. The modal components—never modified despite four loops of suggested changes—rendered correctly with their cyan/gray/indigo theme treatments and proper accessibility attributes.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2025-11-16T08:10:58Z</dcterms:created>
  <dcterms:modified xsi:type="dcterms:W3CDTF">2025-11-16T08:10:58Z</dcterms:modified>
</cp:coreProperties>
</file>